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5" r:id="rId8"/>
    <p:sldId id="262" r:id="rId9"/>
    <p:sldId id="263" r:id="rId10"/>
  </p:sldIdLst>
  <p:sldSz cx="12192000" cy="6858000"/>
  <p:notesSz cx="6797675" cy="9926638"/>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p:scale>
          <a:sx n="121" d="100"/>
          <a:sy n="121" d="100"/>
        </p:scale>
        <p:origin x="-192"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r>
              <a:rPr lang="ro-RO"/>
              <a:t>sefgasdgdfgsdfa</a:t>
            </a:r>
          </a:p>
        </p:txBody>
      </p:sp>
      <p:sp>
        <p:nvSpPr>
          <p:cNvPr id="3" name="Substituent dată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FC9D04F-EB12-4C87-BC51-BA9A69EFADD2}" type="datetimeFigureOut">
              <a:rPr lang="ro-RO" smtClean="0"/>
              <a:t>25.02.2026</a:t>
            </a:fld>
            <a:endParaRPr lang="ro-RO"/>
          </a:p>
        </p:txBody>
      </p:sp>
      <p:sp>
        <p:nvSpPr>
          <p:cNvPr id="4" name="Substituent subsol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ro-RO"/>
          </a:p>
        </p:txBody>
      </p:sp>
      <p:sp>
        <p:nvSpPr>
          <p:cNvPr id="5" name="Substituent număr diapozitiv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818BC71-FAD2-4E7D-8C4A-DAEC58117D03}" type="slidenum">
              <a:rPr lang="ro-RO" smtClean="0"/>
              <a:t>‹#›</a:t>
            </a:fld>
            <a:endParaRPr lang="ro-RO"/>
          </a:p>
        </p:txBody>
      </p:sp>
    </p:spTree>
    <p:extLst>
      <p:ext uri="{BB962C8B-B14F-4D97-AF65-F5344CB8AC3E}">
        <p14:creationId xmlns:p14="http://schemas.microsoft.com/office/powerpoint/2010/main" val="146739128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r>
              <a:rPr lang="ro-RO"/>
              <a:t>sefgasdgdfgsdfa</a:t>
            </a:r>
          </a:p>
        </p:txBody>
      </p:sp>
      <p:sp>
        <p:nvSpPr>
          <p:cNvPr id="3" name="Substituent dată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F7C4946-8C92-4018-B6A5-C636EFFD9305}" type="datetimeFigureOut">
              <a:rPr lang="ro-RO" smtClean="0"/>
              <a:t>25.02.2026</a:t>
            </a:fld>
            <a:endParaRPr lang="ro-RO"/>
          </a:p>
        </p:txBody>
      </p:sp>
      <p:sp>
        <p:nvSpPr>
          <p:cNvPr id="4" name="Substituent imagine diapozitiv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o-RO"/>
          </a:p>
        </p:txBody>
      </p:sp>
      <p:sp>
        <p:nvSpPr>
          <p:cNvPr id="5" name="Substituent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6" name="Substituent subsol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o-RO"/>
          </a:p>
        </p:txBody>
      </p:sp>
      <p:sp>
        <p:nvSpPr>
          <p:cNvPr id="7" name="Substituent număr diapozitiv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5EB459B-AAA8-42B5-9FB0-08E0589EE0AA}" type="slidenum">
              <a:rPr lang="ro-RO" smtClean="0"/>
              <a:t>‹#›</a:t>
            </a:fld>
            <a:endParaRPr lang="ro-RO"/>
          </a:p>
        </p:txBody>
      </p:sp>
    </p:spTree>
    <p:extLst>
      <p:ext uri="{BB962C8B-B14F-4D97-AF65-F5344CB8AC3E}">
        <p14:creationId xmlns:p14="http://schemas.microsoft.com/office/powerpoint/2010/main" val="37403066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lstStyle>
          <a:p>
            <a:r>
              <a:rPr kumimoji="0" lang="en-US" smtClean="0"/>
              <a:t>Click to edit Master title style</a:t>
            </a:r>
            <a:endParaRPr kumimoji="0" lang="en-US"/>
          </a:p>
        </p:txBody>
      </p:sp>
      <p:sp>
        <p:nvSpPr>
          <p:cNvPr id="22" name="Subtitle 21"/>
          <p:cNvSpPr>
            <a:spLocks noGrp="1"/>
          </p:cNvSpPr>
          <p:nvPr>
            <p:ph type="subTitle" idx="1"/>
          </p:nvPr>
        </p:nvSpPr>
        <p:spPr>
          <a:xfrm>
            <a:off x="1910080" y="1850064"/>
            <a:ext cx="9875520" cy="1752600"/>
          </a:xfrm>
        </p:spPr>
        <p:txBody>
          <a:bodyPr tIns="0"/>
          <a:lstStyle>
            <a:lvl1pPr marL="27305"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4B7AAC24-1E30-4D69-800D-718397B07B74}" type="datetime1">
              <a:rPr lang="ro-RO" smtClean="0"/>
              <a:t>25.02.2026</a:t>
            </a:fld>
            <a:endParaRPr lang="ro-RO"/>
          </a:p>
        </p:txBody>
      </p:sp>
      <p:sp>
        <p:nvSpPr>
          <p:cNvPr id="20" name="Footer Placeholder 19"/>
          <p:cNvSpPr>
            <a:spLocks noGrp="1"/>
          </p:cNvSpPr>
          <p:nvPr>
            <p:ph type="ftr" sz="quarter" idx="11"/>
          </p:nvPr>
        </p:nvSpPr>
        <p:spPr/>
        <p:txBody>
          <a:bodyPr/>
          <a:lstStyle/>
          <a:p>
            <a:endParaRPr lang="ro-RO"/>
          </a:p>
        </p:txBody>
      </p:sp>
      <p:sp>
        <p:nvSpPr>
          <p:cNvPr id="10" name="Slide Number Placeholder 9"/>
          <p:cNvSpPr>
            <a:spLocks noGrp="1"/>
          </p:cNvSpPr>
          <p:nvPr>
            <p:ph type="sldNum" sz="quarter" idx="12"/>
          </p:nvPr>
        </p:nvSpPr>
        <p:spPr/>
        <p:txBody>
          <a:bodyPr/>
          <a:lstStyle/>
          <a:p>
            <a:fld id="{82A182CC-FEF9-4656-BFFD-AE8DECF81B8F}" type="slidenum">
              <a:rPr lang="ro-RO" smtClean="0"/>
              <a:t>‹#›</a:t>
            </a:fld>
            <a:endParaRPr lang="ro-RO"/>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7AAC24-1E30-4D69-800D-718397B07B74}" type="datetime1">
              <a:rPr lang="ro-RO" smtClean="0"/>
              <a:t>25.02.2026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2A182CC-FEF9-4656-BFFD-AE8DECF81B8F}" type="slidenum">
              <a:rPr lang="ro-RO" smtClean="0"/>
              <a:t>‹#›</a:t>
            </a:fld>
            <a:endParaRPr lang="ro-RO"/>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437856" y="1066800"/>
            <a:ext cx="8534400" cy="1509712"/>
          </a:xfrm>
        </p:spPr>
        <p:txBody>
          <a:bodyPr anchor="b"/>
          <a:lstStyle>
            <a:lvl1pPr marL="18415"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B7AAC24-1E30-4D69-800D-718397B07B74}" type="datetime1">
              <a:rPr lang="ro-RO" smtClean="0"/>
              <a:t>25.02.2026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2A182CC-FEF9-4656-BFFD-AE8DECF81B8F}" type="slidenum">
              <a:rPr lang="ro-RO" smtClean="0"/>
              <a:t>‹#›</a:t>
            </a:fld>
            <a:endParaRPr lang="ro-RO"/>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B7AAC24-1E30-4D69-800D-718397B07B74}" type="datetime1">
              <a:rPr lang="ro-RO" smtClean="0"/>
              <a:t>25.02.2026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2A182CC-FEF9-4656-BFFD-AE8DECF81B8F}" type="slidenum">
              <a:rPr lang="ro-RO" smtClean="0"/>
              <a:t>‹#›</a:t>
            </a:fld>
            <a:endParaRPr lang="ro-RO"/>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B7AAC24-1E30-4D69-800D-718397B07B74}" type="datetime1">
              <a:rPr lang="ro-RO" smtClean="0"/>
              <a:t>25.02.2026</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2A182CC-FEF9-4656-BFFD-AE8DECF81B8F}" type="slidenum">
              <a:rPr lang="ro-RO" smtClean="0"/>
              <a:t>‹#›</a:t>
            </a:fld>
            <a:endParaRPr lang="ro-RO"/>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B7AAC24-1E30-4D69-800D-718397B07B74}" type="datetime1">
              <a:rPr lang="ro-RO" smtClean="0"/>
              <a:t>25.02.2026</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2A182CC-FEF9-4656-BFFD-AE8DECF81B8F}" type="slidenum">
              <a:rPr lang="ro-RO" smtClean="0"/>
              <a:t>‹#›</a:t>
            </a:fld>
            <a:endParaRPr lang="ro-RO"/>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4B7AAC24-1E30-4D69-800D-718397B07B74}" type="datetime1">
              <a:rPr lang="ro-RO" smtClean="0"/>
              <a:t>25.02.2026</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2A182CC-FEF9-4656-BFFD-AE8DECF81B8F}" type="slidenum">
              <a:rPr lang="ro-RO" smtClean="0"/>
              <a:t>‹#›</a:t>
            </a:fld>
            <a:endParaRPr lang="ro-RO"/>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B7AAC24-1E30-4D69-800D-718397B07B74}" type="datetime1">
              <a:rPr lang="ro-RO" smtClean="0"/>
              <a:t>25.02.2026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2A182CC-FEF9-4656-BFFD-AE8DECF81B8F}" type="slidenum">
              <a:rPr lang="ro-RO" smtClean="0"/>
              <a:t>‹#›</a:t>
            </a:fld>
            <a:endParaRPr lang="ro-RO"/>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B7AAC24-1E30-4D69-800D-718397B07B74}" type="datetime1">
              <a:rPr lang="ro-RO" smtClean="0"/>
              <a:t>25.02.2026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2A182CC-FEF9-4656-BFFD-AE8DECF81B8F}" type="slidenum">
              <a:rPr lang="ro-RO" smtClean="0"/>
              <a:t>‹#›</a:t>
            </a:fld>
            <a:endParaRPr lang="ro-RO"/>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210" algn="l" rtl="0" eaLnBrk="1" latinLnBrk="0" hangingPunct="1">
              <a:lnSpc>
                <a:spcPts val="3000"/>
              </a:lnSpc>
              <a:spcBef>
                <a:spcPts val="600"/>
              </a:spcBef>
              <a:buClr>
                <a:schemeClr val="accent1"/>
              </a:buClr>
              <a:buSzPct val="80000"/>
              <a:buFont typeface="Wingdings 2" panose="05020102010507070707"/>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7AAC24-1E30-4D69-800D-718397B07B74}" type="datetime1">
              <a:rPr lang="ro-RO" smtClean="0"/>
              <a:t>25.02.2026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2A182CC-FEF9-4656-BFFD-AE8DECF81B8F}" type="slidenum">
              <a:rPr lang="ro-RO" smtClean="0"/>
              <a:t>‹#›</a:t>
            </a:fld>
            <a:endParaRPr lang="ro-RO"/>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524000" y="274641"/>
            <a:ext cx="7416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7AAC24-1E30-4D69-800D-718397B07B74}" type="datetime1">
              <a:rPr lang="ro-RO" smtClean="0"/>
              <a:t>25.02.2026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2A182CC-FEF9-4656-BFFD-AE8DECF81B8F}" type="slidenum">
              <a:rPr lang="ro-RO" smtClean="0"/>
              <a:t>‹#›</a:t>
            </a:fld>
            <a:endParaRPr lang="ro-RO"/>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fld id="{4B7AAC24-1E30-4D69-800D-718397B07B74}" type="datetime1">
              <a:rPr lang="ro-RO" smtClean="0"/>
              <a:t>25.02.2026</a:t>
            </a:fld>
            <a:endParaRPr lang="ro-RO"/>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endParaRPr lang="ro-RO"/>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82A182CC-FEF9-4656-BFFD-AE8DECF81B8F}" type="slidenum">
              <a:rPr lang="ro-RO" smtClean="0"/>
              <a:t>‹#›</a:t>
            </a:fld>
            <a:endParaRPr lang="ro-RO"/>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210" algn="l" rtl="0" eaLnBrk="1" latinLnBrk="0" hangingPunct="1">
        <a:lnSpc>
          <a:spcPct val="100000"/>
        </a:lnSpc>
        <a:spcBef>
          <a:spcPts val="600"/>
        </a:spcBef>
        <a:buClr>
          <a:schemeClr val="accent1"/>
        </a:buClr>
        <a:buSzPct val="80000"/>
        <a:buFont typeface="Wingdings 2" panose="05020102010507070707"/>
        <a:buChar char=""/>
        <a:defRPr kumimoji="0" sz="3200" kern="1200">
          <a:solidFill>
            <a:schemeClr val="tx1"/>
          </a:solidFill>
          <a:latin typeface="+mn-lt"/>
          <a:ea typeface="+mn-ea"/>
          <a:cs typeface="+mn-cs"/>
        </a:defRPr>
      </a:lvl1pPr>
      <a:lvl2pPr marL="640080" indent="-237490" algn="l" rtl="0" eaLnBrk="1" latinLnBrk="0" hangingPunct="1">
        <a:lnSpc>
          <a:spcPct val="100000"/>
        </a:lnSpc>
        <a:spcBef>
          <a:spcPts val="550"/>
        </a:spcBef>
        <a:buClr>
          <a:schemeClr val="accent1"/>
        </a:buClr>
        <a:buFont typeface="Verdana" panose="020B0604030504040204"/>
        <a:buChar char="◦"/>
        <a:defRPr kumimoji="0" sz="2800" kern="1200">
          <a:solidFill>
            <a:schemeClr val="tx1"/>
          </a:solidFill>
          <a:latin typeface="+mn-lt"/>
          <a:ea typeface="+mn-ea"/>
          <a:cs typeface="+mn-cs"/>
        </a:defRPr>
      </a:lvl2pPr>
      <a:lvl3pPr marL="887095" indent="-228600" algn="l" rtl="0" eaLnBrk="1" latinLnBrk="0" hangingPunct="1">
        <a:lnSpc>
          <a:spcPct val="100000"/>
        </a:lnSpc>
        <a:spcBef>
          <a:spcPct val="20000"/>
        </a:spcBef>
        <a:buClr>
          <a:schemeClr val="accent2"/>
        </a:buClr>
        <a:buFont typeface="Wingdings 2" panose="05020102010507070707"/>
        <a:buChar char=""/>
        <a:defRPr kumimoji="0" sz="2400" kern="1200">
          <a:solidFill>
            <a:schemeClr val="tx1"/>
          </a:solidFill>
          <a:latin typeface="+mn-lt"/>
          <a:ea typeface="+mn-ea"/>
          <a:cs typeface="+mn-cs"/>
        </a:defRPr>
      </a:lvl3pPr>
      <a:lvl4pPr marL="1097280" indent="-173990" algn="l" rtl="0" eaLnBrk="1" latinLnBrk="0" hangingPunct="1">
        <a:lnSpc>
          <a:spcPct val="100000"/>
        </a:lnSpc>
        <a:spcBef>
          <a:spcPct val="20000"/>
        </a:spcBef>
        <a:buClr>
          <a:schemeClr val="accent3"/>
        </a:buClr>
        <a:buFont typeface="Wingdings 2" panose="05020102010507070707"/>
        <a:buChar char=""/>
        <a:defRPr kumimoji="0" sz="2000" kern="1200">
          <a:solidFill>
            <a:schemeClr val="tx1"/>
          </a:solidFill>
          <a:latin typeface="+mn-lt"/>
          <a:ea typeface="+mn-ea"/>
          <a:cs typeface="+mn-cs"/>
        </a:defRPr>
      </a:lvl4pPr>
      <a:lvl5pPr marL="1298575" indent="-182880" algn="l" rtl="0" eaLnBrk="1" latinLnBrk="0" hangingPunct="1">
        <a:lnSpc>
          <a:spcPct val="100000"/>
        </a:lnSpc>
        <a:spcBef>
          <a:spcPct val="20000"/>
        </a:spcBef>
        <a:buClr>
          <a:schemeClr val="accent4"/>
        </a:buClr>
        <a:buFont typeface="Wingdings 2" panose="05020102010507070707"/>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panose="05020102010507070707"/>
        <a:buChar char=""/>
        <a:defRPr kumimoji="0" sz="2000" kern="1200">
          <a:solidFill>
            <a:schemeClr val="tx1"/>
          </a:solidFill>
          <a:latin typeface="+mn-lt"/>
          <a:ea typeface="+mn-ea"/>
          <a:cs typeface="+mn-cs"/>
        </a:defRPr>
      </a:lvl6pPr>
      <a:lvl7pPr marL="171894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8pPr>
      <a:lvl9pPr marL="213042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u 2"/>
          <p:cNvSpPr>
            <a:spLocks noGrp="1"/>
          </p:cNvSpPr>
          <p:nvPr>
            <p:ph type="subTitle" idx="1"/>
          </p:nvPr>
        </p:nvSpPr>
        <p:spPr>
          <a:xfrm>
            <a:off x="1121670" y="1255713"/>
            <a:ext cx="9756476" cy="4808203"/>
          </a:xfrm>
        </p:spPr>
        <p:txBody>
          <a:bodyPr>
            <a:normAutofit/>
          </a:bodyPr>
          <a:lstStyle/>
          <a:p>
            <a:pPr>
              <a:lnSpc>
                <a:spcPct val="125000"/>
              </a:lnSpc>
            </a:pPr>
            <a:endParaRPr lang="ro-RO" sz="1800" dirty="0">
              <a:latin typeface="Arial" panose="020B0604020202020204" pitchFamily="34" charset="0"/>
              <a:cs typeface="Arial" panose="020B0604020202020204" pitchFamily="34" charset="0"/>
            </a:endParaRPr>
          </a:p>
          <a:p>
            <a:pPr algn="ctr">
              <a:lnSpc>
                <a:spcPct val="107000"/>
              </a:lnSpc>
              <a:spcAft>
                <a:spcPts val="800"/>
              </a:spcAft>
            </a:pPr>
            <a:endParaRPr lang="ro-RO" sz="2800" b="1" dirty="0">
              <a:effectLst/>
              <a:latin typeface="Trebuchet MS" panose="020B0603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ro-RO" sz="2800" b="1" dirty="0">
              <a:latin typeface="Trebuchet MS" panose="020B0603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b="1" dirty="0" smtClean="0">
                <a:latin typeface="Trebuchet MS" panose="020B0603020202020204" pitchFamily="34" charset="0"/>
                <a:ea typeface="Calibri" panose="020F0502020204030204" pitchFamily="34" charset="0"/>
                <a:cs typeface="Times New Roman" panose="02020603050405020304" pitchFamily="18" charset="0"/>
              </a:rPr>
              <a:t>                       </a:t>
            </a:r>
            <a:r>
              <a:rPr lang="ro-RO" sz="2800" b="1" dirty="0" smtClean="0">
                <a:solidFill>
                  <a:schemeClr val="accent6"/>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Venitul minim de incluziune</a:t>
            </a:r>
            <a:endParaRPr lang="en-GB" sz="2800" dirty="0" smtClean="0">
              <a:solidFill>
                <a:schemeClr val="accent6"/>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800" b="1" dirty="0" smtClean="0">
                <a:solidFill>
                  <a:schemeClr val="accent6"/>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 </a:t>
            </a:r>
            <a:r>
              <a:rPr lang="ro-RO" sz="2800" b="1" dirty="0" smtClean="0">
                <a:solidFill>
                  <a:schemeClr val="accent6"/>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Prezentare</a:t>
            </a:r>
            <a:r>
              <a:rPr lang="en-GB" sz="2800" b="1" dirty="0" smtClean="0">
                <a:solidFill>
                  <a:schemeClr val="accent6"/>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 -</a:t>
            </a:r>
            <a:endParaRPr lang="ro-RO" sz="2800" dirty="0">
              <a:solidFill>
                <a:schemeClr val="accent6"/>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o-RO" sz="28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800" dirty="0">
              <a:effectLst/>
              <a:latin typeface="Trebuchet MS" panose="020B0603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o-RO" sz="2800" b="1"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800" dirty="0">
              <a:effectLst/>
              <a:latin typeface="Trebuchet MS" panose="020B0603020202020204" pitchFamily="34" charset="0"/>
              <a:ea typeface="Calibri" panose="020F0502020204030204" pitchFamily="34" charset="0"/>
              <a:cs typeface="Times New Roman" panose="02020603050405020304" pitchFamily="18" charset="0"/>
            </a:endParaRPr>
          </a:p>
          <a:p>
            <a:pPr algn="r">
              <a:lnSpc>
                <a:spcPct val="115000"/>
              </a:lnSpc>
              <a:spcAft>
                <a:spcPts val="800"/>
              </a:spcAft>
            </a:pPr>
            <a:endParaRPr lang="ro-RO" sz="2400" dirty="0">
              <a:effectLst/>
              <a:latin typeface="Arial" panose="020B0604020202020204" pitchFamily="34" charset="0"/>
              <a:ea typeface="Calibri" panose="020F0502020204030204" pitchFamily="34" charset="0"/>
              <a:cs typeface="Arial" panose="020B0604020202020204" pitchFamily="34" charset="0"/>
            </a:endParaRPr>
          </a:p>
          <a:p>
            <a:pPr>
              <a:lnSpc>
                <a:spcPct val="125000"/>
              </a:lnSpc>
            </a:pPr>
            <a:endParaRPr lang="ro-RO" dirty="0">
              <a:latin typeface="Trebuchet MS" panose="020B0603020202020204" pitchFamily="34" charset="0"/>
            </a:endParaRPr>
          </a:p>
        </p:txBody>
      </p:sp>
      <p:sp>
        <p:nvSpPr>
          <p:cNvPr id="4" name="CasetăText 3"/>
          <p:cNvSpPr txBox="1"/>
          <p:nvPr/>
        </p:nvSpPr>
        <p:spPr>
          <a:xfrm>
            <a:off x="2941608" y="1751162"/>
            <a:ext cx="184731" cy="369332"/>
          </a:xfrm>
          <a:prstGeom prst="rect">
            <a:avLst/>
          </a:prstGeom>
          <a:noFill/>
        </p:spPr>
        <p:txBody>
          <a:bodyPr wrap="none" rtlCol="0">
            <a:spAutoFit/>
          </a:bodyPr>
          <a:lstStyle/>
          <a:p>
            <a:endParaRPr lang="ro-RO" dirty="0"/>
          </a:p>
        </p:txBody>
      </p:sp>
      <p:pic>
        <p:nvPicPr>
          <p:cNvPr id="1026"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370793" y="5794367"/>
            <a:ext cx="2023584" cy="73372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2" name="Rectangle 4"/>
          <p:cNvSpPr>
            <a:spLocks noChangeArrowheads="1"/>
          </p:cNvSpPr>
          <p:nvPr/>
        </p:nvSpPr>
        <p:spPr bwMode="auto">
          <a:xfrm>
            <a:off x="6556247" y="5849901"/>
            <a:ext cx="563575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GB"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pPr>
            <a:r>
              <a:rPr lang="en-GB" altLang="en-US" sz="1200" dirty="0" smtClean="0">
                <a:latin typeface="Arial" panose="020B0604020202020204" pitchFamily="34" charset="0"/>
                <a:ea typeface="Times New Roman" panose="02020603050405020304" pitchFamily="18" charset="0"/>
              </a:rPr>
              <a:t>                                          </a:t>
            </a:r>
            <a:r>
              <a:rPr kumimoji="0" lang="ro-RO" altLang="en-US" sz="1200" b="0" i="0" u="none" strike="noStrike" cap="none" normalizeH="0" baseline="0" dirty="0" smtClean="0">
                <a:ln>
                  <a:noFill/>
                </a:ln>
                <a:solidFill>
                  <a:srgbClr val="000000"/>
                </a:solidFill>
                <a:effectLst/>
                <a:latin typeface="Trebuchet MS" panose="020B0603020202020204" pitchFamily="34" charset="0"/>
                <a:ea typeface="Times New Roman" panose="02020603050405020304" pitchFamily="18" charset="0"/>
              </a:rPr>
              <a:t>Agenţia </a:t>
            </a:r>
            <a:r>
              <a:rPr kumimoji="0" lang="ro-RO" altLang="en-US" sz="12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Naţională pentru Plăţi și Inspecţie Socială</a:t>
            </a:r>
            <a:r>
              <a:rPr kumimoji="0" lang="ro-RO" altLang="en-US" sz="1200" b="0" i="0" u="none" strike="noStrike" cap="none" normalizeH="0" baseline="0" dirty="0">
                <a:ln>
                  <a:noFill/>
                </a:ln>
                <a:solidFill>
                  <a:schemeClr val="tx1"/>
                </a:solidFill>
                <a:effectLst/>
                <a:ea typeface="Times New Roman" panose="02020603050405020304" pitchFamily="18" charset="0"/>
              </a:rPr>
              <a:t>                                                                            </a:t>
            </a: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GB" altLang="en-US" sz="1800" b="0" i="0" u="none" strike="noStrike" cap="none" normalizeH="0" baseline="0" dirty="0" smtClean="0">
                <a:ln>
                  <a:noFill/>
                </a:ln>
                <a:solidFill>
                  <a:schemeClr val="tx1"/>
                </a:solidFill>
                <a:effectLst/>
                <a:latin typeface="Arial" panose="020B0604020202020204" pitchFamily="34" charset="0"/>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1"/>
          <p:cNvPicPr>
            <a:picLocks noChangeAspect="1" noChangeArrowheads="1"/>
          </p:cNvPicPr>
          <p:nvPr/>
        </p:nvPicPr>
        <p:blipFill>
          <a:blip r:embed="rId4" cstate="print"/>
          <a:srcRect/>
          <a:stretch>
            <a:fillRect/>
          </a:stretch>
        </p:blipFill>
        <p:spPr bwMode="auto">
          <a:xfrm>
            <a:off x="1425104" y="161946"/>
            <a:ext cx="10136582" cy="1143666"/>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Titlu 8"/>
          <p:cNvSpPr>
            <a:spLocks noGrp="1"/>
          </p:cNvSpPr>
          <p:nvPr>
            <p:ph type="title"/>
          </p:nvPr>
        </p:nvSpPr>
        <p:spPr>
          <a:xfrm>
            <a:off x="838200" y="1435100"/>
            <a:ext cx="10515600" cy="622300"/>
          </a:xfrm>
        </p:spPr>
        <p:txBody>
          <a:bodyPr>
            <a:normAutofit fontScale="90000"/>
          </a:bodyPr>
          <a:lstStyle/>
          <a:p>
            <a:pPr>
              <a:lnSpc>
                <a:spcPct val="115000"/>
              </a:lnSpc>
              <a:spcBef>
                <a:spcPts val="600"/>
              </a:spcBef>
              <a:spcAft>
                <a:spcPts val="600"/>
              </a:spcAft>
              <a:tabLst>
                <a:tab pos="180340" algn="l"/>
              </a:tabLst>
            </a:pPr>
            <a:r>
              <a:rPr lang="ro-RO" sz="1800" dirty="0">
                <a:effectLst/>
                <a:latin typeface="Trebuchet MS" panose="020B0603020202020204" pitchFamily="34" charset="0"/>
                <a:ea typeface="MS Mincho" panose="02020609040205080304" pitchFamily="49" charset="-128"/>
                <a:cs typeface="Times New Roman" panose="02020603050405020304" pitchFamily="18" charset="0"/>
              </a:rPr>
              <a:t/>
            </a:r>
            <a:br>
              <a:rPr lang="ro-RO" sz="1800" dirty="0">
                <a:effectLst/>
                <a:latin typeface="Trebuchet MS" panose="020B0603020202020204" pitchFamily="34" charset="0"/>
                <a:ea typeface="MS Mincho" panose="02020609040205080304" pitchFamily="49" charset="-128"/>
                <a:cs typeface="Times New Roman" panose="02020603050405020304" pitchFamily="18" charset="0"/>
              </a:rPr>
            </a:br>
            <a:r>
              <a:rPr lang="en-US" sz="1800" i="0" dirty="0">
                <a:solidFill>
                  <a:srgbClr val="808080"/>
                </a:solidFill>
                <a:effectLst/>
                <a:latin typeface="Trebuchet MS" panose="020B0603020202020204" pitchFamily="34" charset="0"/>
                <a:ea typeface="MS Mincho" panose="02020609040205080304" pitchFamily="49" charset="-128"/>
                <a:cs typeface="Times New Roman" panose="02020603050405020304" pitchFamily="18" charset="0"/>
              </a:rPr>
              <a:t> </a:t>
            </a:r>
            <a:r>
              <a:rPr lang="ro-RO" sz="1800" dirty="0">
                <a:effectLst/>
                <a:latin typeface="Trebuchet MS" panose="020B0603020202020204" pitchFamily="34" charset="0"/>
                <a:ea typeface="MS Mincho" panose="02020609040205080304" pitchFamily="49" charset="-128"/>
                <a:cs typeface="Times New Roman" panose="02020603050405020304" pitchFamily="18" charset="0"/>
              </a:rPr>
              <a:t/>
            </a:r>
            <a:br>
              <a:rPr lang="ro-RO" sz="1800" dirty="0">
                <a:effectLst/>
                <a:latin typeface="Trebuchet MS" panose="020B0603020202020204" pitchFamily="34" charset="0"/>
                <a:ea typeface="MS Mincho" panose="02020609040205080304" pitchFamily="49" charset="-128"/>
                <a:cs typeface="Times New Roman" panose="02020603050405020304" pitchFamily="18" charset="0"/>
              </a:rPr>
            </a:br>
            <a:r>
              <a:rPr lang="en-US" sz="1800" i="0" dirty="0">
                <a:solidFill>
                  <a:srgbClr val="808080"/>
                </a:solidFill>
                <a:effectLst/>
                <a:latin typeface="Trebuchet MS" panose="020B0603020202020204" pitchFamily="34" charset="0"/>
                <a:ea typeface="MS Mincho" panose="02020609040205080304" pitchFamily="49" charset="-128"/>
                <a:cs typeface="Times New Roman" panose="02020603050405020304" pitchFamily="18" charset="0"/>
              </a:rPr>
              <a:t> </a:t>
            </a:r>
            <a:r>
              <a:rPr lang="ro-RO" sz="1800" dirty="0">
                <a:effectLst/>
                <a:latin typeface="Trebuchet MS" panose="020B0603020202020204" pitchFamily="34" charset="0"/>
                <a:ea typeface="MS Mincho" panose="02020609040205080304" pitchFamily="49" charset="-128"/>
                <a:cs typeface="Times New Roman" panose="02020603050405020304" pitchFamily="18" charset="0"/>
              </a:rPr>
              <a:t/>
            </a:r>
            <a:br>
              <a:rPr lang="ro-RO" sz="1800" dirty="0">
                <a:effectLst/>
                <a:latin typeface="Trebuchet MS" panose="020B0603020202020204" pitchFamily="34" charset="0"/>
                <a:ea typeface="MS Mincho" panose="02020609040205080304" pitchFamily="49" charset="-128"/>
                <a:cs typeface="Times New Roman" panose="02020603050405020304" pitchFamily="18" charset="0"/>
              </a:rPr>
            </a:br>
            <a:endParaRPr lang="ro-RO" dirty="0"/>
          </a:p>
        </p:txBody>
      </p:sp>
      <p:sp>
        <p:nvSpPr>
          <p:cNvPr id="3" name="Substituent conținut 2"/>
          <p:cNvSpPr>
            <a:spLocks noGrp="1"/>
          </p:cNvSpPr>
          <p:nvPr>
            <p:ph idx="1"/>
          </p:nvPr>
        </p:nvSpPr>
        <p:spPr>
          <a:xfrm>
            <a:off x="949911" y="1649456"/>
            <a:ext cx="11114841" cy="4351338"/>
          </a:xfrm>
        </p:spPr>
        <p:txBody>
          <a:bodyPr>
            <a:normAutofit fontScale="70000" lnSpcReduction="20000"/>
          </a:bodyPr>
          <a:lstStyle/>
          <a:p>
            <a:pPr marL="0" indent="0" algn="ctr">
              <a:buNone/>
            </a:pPr>
            <a:r>
              <a:rPr lang="en-GB" sz="2000" dirty="0" smtClean="0">
                <a:latin typeface="Trebuchet MS" panose="020B0603020202020204" pitchFamily="34" charset="0"/>
              </a:rPr>
              <a:t>        </a:t>
            </a:r>
            <a:r>
              <a:rPr lang="ro-RO" sz="2000" dirty="0" smtClean="0">
                <a:latin typeface="Trebuchet MS" panose="020B0603020202020204" pitchFamily="34" charset="0"/>
              </a:rPr>
              <a:t> </a:t>
            </a:r>
            <a:r>
              <a:rPr lang="it-IT" sz="2600" dirty="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Ce este Venitul minim de </a:t>
            </a:r>
            <a:r>
              <a:rPr lang="it-IT" sz="2600" dirty="0" smtClean="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in</a:t>
            </a:r>
            <a:r>
              <a:rPr lang="ro-RO" sz="2600" dirty="0" smtClean="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cluziune</a:t>
            </a:r>
            <a:r>
              <a:rPr lang="it-IT" sz="2600" dirty="0" smtClean="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 (VMI)?</a:t>
            </a:r>
            <a:endParaRPr lang="ro-RO" sz="2600" dirty="0" smtClean="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endParaRPr>
          </a:p>
          <a:p>
            <a:pPr marL="0" indent="0" algn="ctr">
              <a:buNone/>
            </a:pPr>
            <a:endParaRPr lang="ro-RO" sz="2600" dirty="0">
              <a:effectLst/>
              <a:latin typeface="Trebuchet MS" panose="020B0603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    		VMI </a:t>
            </a:r>
            <a:r>
              <a:rPr lang="it-IT" sz="2600" dirty="0">
                <a:effectLst/>
                <a:latin typeface="Trebuchet MS" panose="020B0603020202020204" pitchFamily="34" charset="0"/>
                <a:ea typeface="Calibri" panose="020F0502020204030204" pitchFamily="34" charset="0"/>
                <a:cs typeface="Times New Roman" panose="02020603050405020304" pitchFamily="18" charset="0"/>
              </a:rPr>
              <a:t>este</a:t>
            </a:r>
            <a:r>
              <a:rPr lang="ro-RO" sz="2600" dirty="0">
                <a:effectLst/>
                <a:latin typeface="Trebuchet MS" panose="020B0603020202020204" pitchFamily="34" charset="0"/>
                <a:ea typeface="Calibri" panose="020F0502020204030204" pitchFamily="34" charset="0"/>
                <a:cs typeface="Times New Roman" panose="02020603050405020304" pitchFamily="18" charset="0"/>
              </a:rPr>
              <a:t> </a:t>
            </a:r>
            <a:r>
              <a:rPr lang="en-GB" sz="2600" dirty="0" smtClean="0">
                <a:effectLst/>
                <a:latin typeface="Trebuchet MS" panose="020B0603020202020204" pitchFamily="34" charset="0"/>
                <a:ea typeface="Calibri" panose="020F0502020204030204" pitchFamily="34" charset="0"/>
                <a:cs typeface="Times New Roman" panose="02020603050405020304" pitchFamily="18" charset="0"/>
              </a:rPr>
              <a:t>un </a:t>
            </a:r>
            <a:r>
              <a:rPr lang="ro-RO" sz="2600" dirty="0" smtClean="0">
                <a:effectLst/>
                <a:latin typeface="Trebuchet MS" panose="020B0603020202020204" pitchFamily="34" charset="0"/>
                <a:ea typeface="Calibri" panose="020F0502020204030204" pitchFamily="34" charset="0"/>
                <a:cs typeface="Times New Roman" panose="02020603050405020304" pitchFamily="18" charset="0"/>
              </a:rPr>
              <a:t>beneficiu </a:t>
            </a:r>
            <a:r>
              <a:rPr lang="ro-RO" sz="2600" dirty="0">
                <a:effectLst/>
                <a:latin typeface="Trebuchet MS" panose="020B0603020202020204" pitchFamily="34" charset="0"/>
                <a:ea typeface="Calibri" panose="020F0502020204030204" pitchFamily="34" charset="0"/>
                <a:cs typeface="Times New Roman" panose="02020603050405020304" pitchFamily="18" charset="0"/>
              </a:rPr>
              <a:t>de asistenţă socială </a:t>
            </a:r>
            <a:r>
              <a:rPr lang="ro-RO" sz="2600" dirty="0" smtClean="0">
                <a:latin typeface="Trebuchet MS" panose="020B0603020202020204" pitchFamily="34" charset="0"/>
                <a:ea typeface="Calibri" panose="020F0502020204030204" pitchFamily="34" charset="0"/>
                <a:cs typeface="Times New Roman" panose="02020603050405020304" pitchFamily="18" charset="0"/>
              </a:rPr>
              <a:t>și</a:t>
            </a:r>
            <a:r>
              <a:rPr lang="ro-RO" sz="26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ro-RO" sz="2600" dirty="0">
                <a:effectLst/>
                <a:latin typeface="Trebuchet MS" panose="020B0603020202020204" pitchFamily="34" charset="0"/>
                <a:ea typeface="Calibri" panose="020F0502020204030204" pitchFamily="34" charset="0"/>
                <a:cs typeface="Times New Roman" panose="02020603050405020304" pitchFamily="18" charset="0"/>
              </a:rPr>
              <a:t>se </a:t>
            </a:r>
            <a:r>
              <a:rPr lang="ro-RO" sz="2600" dirty="0" smtClean="0">
                <a:effectLst/>
                <a:latin typeface="Trebuchet MS" panose="020B0603020202020204" pitchFamily="34" charset="0"/>
                <a:ea typeface="Calibri" panose="020F0502020204030204" pitchFamily="34" charset="0"/>
                <a:cs typeface="Times New Roman" panose="02020603050405020304" pitchFamily="18" charset="0"/>
              </a:rPr>
              <a:t>acordă </a:t>
            </a:r>
            <a:r>
              <a:rPr lang="ro-RO" sz="2600" dirty="0">
                <a:effectLst/>
                <a:latin typeface="Trebuchet MS" panose="020B0603020202020204" pitchFamily="34" charset="0"/>
                <a:ea typeface="Calibri" panose="020F0502020204030204" pitchFamily="34" charset="0"/>
                <a:cs typeface="Times New Roman" panose="02020603050405020304" pitchFamily="18" charset="0"/>
              </a:rPr>
              <a:t>familiilor şi persoanelor singure aflate în situaţie de dificultate, în scopul prevenirii şi combaterii sărăciei şi riscului de excluziune socială.</a:t>
            </a:r>
            <a:r>
              <a:rPr lang="it-IT" sz="26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600" dirty="0" smtClean="0">
              <a:effectLst/>
              <a:latin typeface="Trebuchet MS" panose="020B0603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ro-RO" sz="2600" dirty="0" smtClean="0">
                <a:latin typeface="Trebuchet MS" panose="020B0603020202020204" pitchFamily="34" charset="0"/>
                <a:ea typeface="Calibri" panose="020F0502020204030204" pitchFamily="34" charset="0"/>
                <a:cs typeface="Times New Roman" panose="02020603050405020304" pitchFamily="18" charset="0"/>
              </a:rPr>
              <a:t>		Conform art. 2 din Legea nr. 196/2016, </a:t>
            </a:r>
            <a:r>
              <a:rPr lang="ro-RO" sz="2600" i="1" dirty="0" smtClean="0">
                <a:solidFill>
                  <a:schemeClr val="accent6"/>
                </a:solidFill>
                <a:latin typeface="Trebuchet MS" panose="020B0603020202020204" pitchFamily="34" charset="0"/>
                <a:ea typeface="Calibri" panose="020F0502020204030204" pitchFamily="34" charset="0"/>
                <a:cs typeface="Times New Roman" panose="02020603050405020304" pitchFamily="18" charset="0"/>
              </a:rPr>
              <a:t>„</a:t>
            </a:r>
            <a:r>
              <a:rPr lang="it-IT" sz="2600" i="1" dirty="0" smtClean="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Venitul </a:t>
            </a:r>
            <a:r>
              <a:rPr lang="it-IT" sz="2600" i="1" dirty="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minim de incluziune face parte din categoria beneficiilor de asistenţă socială selective definite la art. 8 alin. (1) lit. a) din Legea asistenţei sociale nr. 292/2011, cu modificările </a:t>
            </a:r>
            <a:r>
              <a:rPr lang="it-IT" sz="2600" i="1" dirty="0" smtClean="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ulterioare</a:t>
            </a:r>
            <a:r>
              <a:rPr lang="ro-RO" sz="2600" i="1" dirty="0" smtClean="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600" dirty="0">
                <a:effectLst/>
                <a:latin typeface="Trebuchet MS" panose="020B0603020202020204" pitchFamily="34" charset="0"/>
                <a:ea typeface="Calibri" panose="020F0502020204030204" pitchFamily="34" charset="0"/>
                <a:cs typeface="Times New Roman" panose="02020603050405020304" pitchFamily="18" charset="0"/>
              </a:rPr>
              <a:t>în sensul că se clasifică la </a:t>
            </a:r>
            <a:r>
              <a:rPr lang="ro-RO" sz="2600" i="1" dirty="0" smtClean="0">
                <a:latin typeface="Trebuchet MS" panose="020B0603020202020204" pitchFamily="34" charset="0"/>
                <a:ea typeface="Calibri" panose="020F0502020204030204" pitchFamily="34" charset="0"/>
                <a:cs typeface="Times New Roman" panose="02020603050405020304" pitchFamily="18" charset="0"/>
              </a:rPr>
              <a:t>„</a:t>
            </a:r>
            <a:r>
              <a:rPr lang="it-IT" sz="2600" i="1" dirty="0" smtClean="0">
                <a:effectLst/>
                <a:latin typeface="Trebuchet MS" panose="020B0603020202020204" pitchFamily="34" charset="0"/>
                <a:ea typeface="Calibri" panose="020F0502020204030204" pitchFamily="34" charset="0"/>
                <a:cs typeface="Times New Roman" panose="02020603050405020304" pitchFamily="18" charset="0"/>
              </a:rPr>
              <a:t>beneficii </a:t>
            </a:r>
            <a:r>
              <a:rPr lang="it-IT" sz="2600" i="1" dirty="0">
                <a:effectLst/>
                <a:latin typeface="Trebuchet MS" panose="020B0603020202020204" pitchFamily="34" charset="0"/>
                <a:ea typeface="Calibri" panose="020F0502020204030204" pitchFamily="34" charset="0"/>
                <a:cs typeface="Times New Roman" panose="02020603050405020304" pitchFamily="18" charset="0"/>
              </a:rPr>
              <a:t>de asistenţă socială selective, bazate pe testarea mijloacelor de trai ale persoanei singure sau familiei</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 </a:t>
            </a:r>
            <a:endParaRPr lang="ro-RO" sz="2600" dirty="0">
              <a:effectLst/>
              <a:latin typeface="Trebuchet MS" panose="020B0603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6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600" dirty="0" smtClean="0">
                <a:latin typeface="Trebuchet MS" panose="020B0603020202020204" pitchFamily="34" charset="0"/>
                <a:ea typeface="Calibri" panose="020F0502020204030204" pitchFamily="34" charset="0"/>
                <a:cs typeface="Times New Roman" panose="02020603050405020304" pitchFamily="18" charset="0"/>
              </a:rPr>
              <a:t>Art. 3 alin. (1) prevede faptul că</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ro-RO" sz="2600" dirty="0" smtClean="0">
                <a:effectLst/>
                <a:latin typeface="Trebuchet MS" panose="020B0603020202020204" pitchFamily="34" charset="0"/>
                <a:ea typeface="Calibri" panose="020F0502020204030204" pitchFamily="34" charset="0"/>
                <a:cs typeface="Times New Roman" panose="02020603050405020304" pitchFamily="18" charset="0"/>
              </a:rPr>
              <a:t>VMI </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reprezintă </a:t>
            </a:r>
            <a:r>
              <a:rPr lang="it-IT" sz="2600" dirty="0">
                <a:effectLst/>
                <a:latin typeface="Trebuchet MS" panose="020B0603020202020204" pitchFamily="34" charset="0"/>
                <a:ea typeface="Calibri" panose="020F0502020204030204" pitchFamily="34" charset="0"/>
                <a:cs typeface="Times New Roman" panose="02020603050405020304" pitchFamily="18" charset="0"/>
              </a:rPr>
              <a:t>sprijinul financiar acordat de stat în scopul asigurării nivelului de trai minimal, pentru familiile şi persoanele singure aflate în </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situaţi</a:t>
            </a:r>
            <a:r>
              <a:rPr lang="ro-RO" sz="2600" dirty="0" smtClean="0">
                <a:effectLst/>
                <a:latin typeface="Trebuchet MS" panose="020B0603020202020204" pitchFamily="34" charset="0"/>
                <a:ea typeface="Calibri" panose="020F0502020204030204" pitchFamily="34" charset="0"/>
                <a:cs typeface="Times New Roman" panose="02020603050405020304" pitchFamily="18" charset="0"/>
              </a:rPr>
              <a:t>i</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600" dirty="0">
                <a:effectLst/>
                <a:latin typeface="Trebuchet MS" panose="020B0603020202020204" pitchFamily="34" charset="0"/>
                <a:ea typeface="Calibri" panose="020F0502020204030204" pitchFamily="34" charset="0"/>
                <a:cs typeface="Times New Roman" panose="02020603050405020304" pitchFamily="18" charset="0"/>
              </a:rPr>
              <a:t>de </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dificultate</a:t>
            </a:r>
            <a:r>
              <a:rPr lang="ro-RO" sz="2600" dirty="0" smtClean="0">
                <a:effectLst/>
                <a:latin typeface="Trebuchet MS" panose="020B0603020202020204" pitchFamily="34" charset="0"/>
                <a:ea typeface="Calibri" panose="020F0502020204030204" pitchFamily="34" charset="0"/>
                <a:cs typeface="Times New Roman" panose="02020603050405020304" pitchFamily="18" charset="0"/>
              </a:rPr>
              <a:t>, adică</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600" dirty="0">
                <a:effectLst/>
                <a:latin typeface="Trebuchet MS" panose="020B0603020202020204" pitchFamily="34" charset="0"/>
                <a:ea typeface="Calibri" panose="020F0502020204030204" pitchFamily="34" charset="0"/>
                <a:cs typeface="Times New Roman" panose="02020603050405020304" pitchFamily="18" charset="0"/>
              </a:rPr>
              <a:t>situaţia în care se află persoanele care, la un moment dat, pe parcursul vieţii, din cauze socioeconomice, de sănătate şi/sau care rezultă din mediul social de viaţă, şi-au pierdut sau le-au fost limitate propriile capacităţi de integrare socială, precum şi pentru prevenirea riscului sărăciei în rândul copiilor şi stimularea participării acestora în sistemul de educaţie</a:t>
            </a:r>
            <a:r>
              <a:rPr lang="it-IT" sz="2600" dirty="0" smtClean="0">
                <a:effectLst/>
                <a:latin typeface="Trebuchet MS" panose="020B0603020202020204" pitchFamily="34" charset="0"/>
                <a:ea typeface="Calibri" panose="020F0502020204030204" pitchFamily="34" charset="0"/>
                <a:cs typeface="Times New Roman" panose="02020603050405020304" pitchFamily="18" charset="0"/>
              </a:rPr>
              <a:t>.</a:t>
            </a:r>
            <a:endParaRPr lang="ro-RO" sz="2600" dirty="0">
              <a:effectLst/>
              <a:latin typeface="Trebuchet MS" panose="020B0603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ro-RO" sz="2000" dirty="0">
              <a:effectLst/>
              <a:latin typeface="Trebuchet MS" panose="020B0603020202020204" pitchFamily="34" charset="0"/>
              <a:ea typeface="MS Mincho" panose="02020609040205080304" pitchFamily="49" charset="-128"/>
              <a:cs typeface="Times New Roman" panose="02020603050405020304" pitchFamily="18" charset="0"/>
            </a:endParaRPr>
          </a:p>
          <a:p>
            <a:pPr algn="just">
              <a:lnSpc>
                <a:spcPct val="115000"/>
              </a:lnSpc>
              <a:spcBef>
                <a:spcPts val="600"/>
              </a:spcBef>
              <a:spcAft>
                <a:spcPts val="600"/>
              </a:spcAft>
              <a:tabLst>
                <a:tab pos="180340" algn="l"/>
                <a:tab pos="457200" algn="l"/>
                <a:tab pos="914400" algn="l"/>
                <a:tab pos="1371600" algn="l"/>
                <a:tab pos="1828800" algn="l"/>
                <a:tab pos="2286000" algn="l"/>
                <a:tab pos="2743200" algn="l"/>
                <a:tab pos="3060700" algn="l"/>
                <a:tab pos="3200400" algn="l"/>
                <a:tab pos="3657600" algn="l"/>
                <a:tab pos="4114800" algn="l"/>
                <a:tab pos="4572000" algn="l"/>
                <a:tab pos="5029200" algn="l"/>
                <a:tab pos="5486400" algn="l"/>
              </a:tabLst>
            </a:pPr>
            <a:endParaRPr lang="ro-RO" sz="1800" dirty="0">
              <a:effectLst/>
              <a:latin typeface="Trebuchet MS" panose="020B0603020202020204" pitchFamily="34" charset="0"/>
              <a:ea typeface="MS Mincho" panose="02020609040205080304" pitchFamily="49" charset="-128"/>
              <a:cs typeface="Times New Roman" panose="02020603050405020304" pitchFamily="18" charset="0"/>
            </a:endParaRPr>
          </a:p>
          <a:p>
            <a:pPr algn="just"/>
            <a:endParaRPr lang="ro-RO" sz="2200" dirty="0">
              <a:latin typeface="Trebuchet MS" panose="020B0603020202020204" pitchFamily="34" charset="0"/>
            </a:endParaRPr>
          </a:p>
        </p:txBody>
      </p:sp>
      <p:sp>
        <p:nvSpPr>
          <p:cNvPr id="4" name="Slide Number Placeholder 3"/>
          <p:cNvSpPr>
            <a:spLocks noGrp="1"/>
          </p:cNvSpPr>
          <p:nvPr>
            <p:ph type="sldNum" sz="quarter" idx="12"/>
          </p:nvPr>
        </p:nvSpPr>
        <p:spPr>
          <a:xfrm rot="10800000" flipV="1">
            <a:off x="10963656" y="6647688"/>
            <a:ext cx="1371600" cy="210312"/>
          </a:xfrm>
        </p:spPr>
        <p:txBody>
          <a:bodyPr/>
          <a:lstStyle/>
          <a:p>
            <a:r>
              <a:rPr lang="en-GB" dirty="0" smtClean="0"/>
              <a:t>2</a:t>
            </a:r>
            <a:endParaRPr lang="ro-RO" dirty="0"/>
          </a:p>
        </p:txBody>
      </p:sp>
      <p:pic>
        <p:nvPicPr>
          <p:cNvPr id="2"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412251" y="6028383"/>
            <a:ext cx="1703544" cy="62399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1" name="Rectangle 4"/>
          <p:cNvSpPr>
            <a:spLocks noChangeArrowheads="1"/>
          </p:cNvSpPr>
          <p:nvPr/>
        </p:nvSpPr>
        <p:spPr bwMode="auto">
          <a:xfrm>
            <a:off x="3087912" y="6038900"/>
            <a:ext cx="12848389"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GB" altLang="en-U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o-RO" altLang="en-US" sz="1100" b="0" i="0" u="none" strike="noStrike" cap="none" normalizeH="0" baseline="0" dirty="0" smtClean="0">
                <a:ln>
                  <a:noFill/>
                </a:ln>
                <a:solidFill>
                  <a:srgbClr val="000000"/>
                </a:solidFill>
                <a:effectLst/>
                <a:latin typeface="Trebuchet MS" panose="020B0603020202020204" pitchFamily="34" charset="0"/>
                <a:ea typeface="Times New Roman" panose="02020603050405020304" pitchFamily="18" charset="0"/>
              </a:rPr>
              <a:t>Agenţia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Naţională pentru Plăţi și Inspecţie Socială</a:t>
            </a:r>
            <a:r>
              <a:rPr kumimoji="0" lang="ro-RO" altLang="en-US" sz="1100" b="0" i="0" u="none" strike="noStrike" cap="none" normalizeH="0" baseline="0" dirty="0">
                <a:ln>
                  <a:noFill/>
                </a:ln>
                <a:solidFill>
                  <a:schemeClr val="tx1"/>
                </a:solidFill>
                <a:effectLst/>
                <a:ea typeface="Times New Roman" panose="02020603050405020304" pitchFamily="18" charset="0"/>
              </a:rPr>
              <a:t>                                                                            </a:t>
            </a: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100" b="0" i="0" u="none" strike="noStrike" cap="none" normalizeH="0" baseline="0" dirty="0">
              <a:ln>
                <a:noFill/>
              </a:ln>
              <a:solidFill>
                <a:schemeClr val="tx1"/>
              </a:solidFill>
              <a:effectLst/>
              <a:latin typeface="Arial" panose="020B0604020202020204" pitchFamily="34" charset="0"/>
            </a:endParaRPr>
          </a:p>
        </p:txBody>
      </p:sp>
      <p:pic>
        <p:nvPicPr>
          <p:cNvPr id="13" name="Picture 1"/>
          <p:cNvPicPr>
            <a:picLocks noChangeAspect="1" noChangeArrowheads="1"/>
          </p:cNvPicPr>
          <p:nvPr/>
        </p:nvPicPr>
        <p:blipFill>
          <a:blip r:embed="rId4" cstate="print"/>
          <a:srcRect/>
          <a:stretch>
            <a:fillRect/>
          </a:stretch>
        </p:blipFill>
        <p:spPr bwMode="auto">
          <a:xfrm>
            <a:off x="1384917" y="197457"/>
            <a:ext cx="10402912" cy="1143666"/>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838199" y="1034737"/>
            <a:ext cx="10515600" cy="944984"/>
          </a:xfrm>
        </p:spPr>
        <p:txBody>
          <a:bodyPr>
            <a:normAutofit/>
          </a:bodyPr>
          <a:lstStyle/>
          <a:p>
            <a:pPr algn="ctr"/>
            <a:r>
              <a:rPr lang="ro-RO" sz="2400" b="1" dirty="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rPr>
              <a:t>Componentele VMI</a:t>
            </a:r>
            <a:endParaRPr lang="ro-RO" sz="2400" b="1" dirty="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
        <p:nvSpPr>
          <p:cNvPr id="3" name="Substituent conținut 2"/>
          <p:cNvSpPr>
            <a:spLocks noGrp="1"/>
          </p:cNvSpPr>
          <p:nvPr>
            <p:ph idx="1"/>
          </p:nvPr>
        </p:nvSpPr>
        <p:spPr>
          <a:xfrm>
            <a:off x="1313895" y="1928652"/>
            <a:ext cx="10750858" cy="3939488"/>
          </a:xfrm>
        </p:spPr>
        <p:txBody>
          <a:bodyPr>
            <a:normAutofit fontScale="25000" lnSpcReduction="20000"/>
          </a:bodyPr>
          <a:lstStyle/>
          <a:p>
            <a:pPr marL="0" indent="0" algn="just">
              <a:lnSpc>
                <a:spcPct val="125000"/>
              </a:lnSpc>
              <a:buNone/>
            </a:pPr>
            <a:endParaRPr lang="en-GB" sz="2000" dirty="0"/>
          </a:p>
          <a:p>
            <a:pPr algn="just">
              <a:lnSpc>
                <a:spcPct val="115000"/>
              </a:lnSpc>
              <a:spcBef>
                <a:spcPts val="0"/>
              </a:spcBef>
              <a:buNone/>
            </a:pPr>
            <a:r>
              <a:rPr lang="ro-RO" sz="80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8000" dirty="0" smtClean="0">
                <a:effectLst/>
                <a:latin typeface="Trebuchet MS" panose="020B0603020202020204" pitchFamily="34" charset="0"/>
                <a:ea typeface="Calibri" panose="020F0502020204030204" pitchFamily="34" charset="0"/>
                <a:cs typeface="Times New Roman" panose="02020603050405020304" pitchFamily="18" charset="0"/>
              </a:rPr>
              <a:t>Venitul </a:t>
            </a:r>
            <a:r>
              <a:rPr lang="it-IT" sz="8000" dirty="0">
                <a:effectLst/>
                <a:latin typeface="Trebuchet MS" panose="020B0603020202020204" pitchFamily="34" charset="0"/>
                <a:ea typeface="Calibri" panose="020F0502020204030204" pitchFamily="34" charset="0"/>
                <a:cs typeface="Times New Roman" panose="02020603050405020304" pitchFamily="18" charset="0"/>
              </a:rPr>
              <a:t>minim de incluziune se compune din una sau mai multe din </a:t>
            </a:r>
            <a:r>
              <a:rPr lang="it-IT" sz="8000" dirty="0" smtClean="0">
                <a:effectLst/>
                <a:latin typeface="Trebuchet MS" panose="020B0603020202020204" pitchFamily="34" charset="0"/>
                <a:ea typeface="Calibri" panose="020F0502020204030204" pitchFamily="34" charset="0"/>
                <a:cs typeface="Times New Roman" panose="02020603050405020304" pitchFamily="18" charset="0"/>
              </a:rPr>
              <a:t>următoarele</a:t>
            </a:r>
            <a:r>
              <a:rPr lang="ro-RO" sz="80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8000" dirty="0" smtClean="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categorii </a:t>
            </a:r>
            <a:r>
              <a:rPr lang="it-IT" sz="8000" dirty="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de ajutoare </a:t>
            </a:r>
            <a:r>
              <a:rPr lang="it-IT" sz="8000" dirty="0">
                <a:effectLst/>
                <a:latin typeface="Trebuchet MS" panose="020B0603020202020204" pitchFamily="34" charset="0"/>
                <a:ea typeface="Calibri" panose="020F0502020204030204" pitchFamily="34" charset="0"/>
                <a:cs typeface="Times New Roman" panose="02020603050405020304" pitchFamily="18" charset="0"/>
              </a:rPr>
              <a:t>financiare</a:t>
            </a:r>
            <a:r>
              <a:rPr lang="it-IT" sz="8000" dirty="0" smtClean="0">
                <a:effectLst/>
                <a:latin typeface="Trebuchet MS" panose="020B0603020202020204" pitchFamily="34" charset="0"/>
                <a:ea typeface="Calibri" panose="020F0502020204030204" pitchFamily="34" charset="0"/>
                <a:cs typeface="Times New Roman" panose="02020603050405020304" pitchFamily="18" charset="0"/>
              </a:rPr>
              <a:t>:</a:t>
            </a:r>
            <a:endParaRPr lang="ro-RO" sz="8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0"/>
              </a:spcBef>
              <a:buFont typeface="Arial" panose="020B0604020202020204" pitchFamily="34" charset="0"/>
              <a:buChar char="•"/>
            </a:pPr>
            <a:r>
              <a:rPr lang="it-IT" sz="8000" b="1" dirty="0" smtClean="0">
                <a:effectLst/>
                <a:latin typeface="Trebuchet MS" panose="020B0603020202020204" pitchFamily="34" charset="0"/>
                <a:ea typeface="Calibri" panose="020F0502020204030204" pitchFamily="34" charset="0"/>
                <a:cs typeface="Times New Roman" panose="02020603050405020304" pitchFamily="18" charset="0"/>
              </a:rPr>
              <a:t>ajutor de incluziune;</a:t>
            </a:r>
            <a:endParaRPr lang="ro-RO" sz="8000" dirty="0" smtClean="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0"/>
              </a:spcBef>
              <a:buFont typeface="Arial" panose="020B0604020202020204" pitchFamily="34" charset="0"/>
              <a:buChar char="•"/>
            </a:pPr>
            <a:r>
              <a:rPr lang="it-IT" sz="8000" b="1" dirty="0" smtClean="0">
                <a:effectLst/>
                <a:latin typeface="Trebuchet MS" panose="020B0603020202020204" pitchFamily="34" charset="0"/>
                <a:ea typeface="Calibri" panose="020F0502020204030204" pitchFamily="34" charset="0"/>
                <a:cs typeface="Times New Roman" panose="02020603050405020304" pitchFamily="18" charset="0"/>
              </a:rPr>
              <a:t>ajutor pentru familia cu copii.</a:t>
            </a:r>
            <a:endParaRPr lang="ro-RO" sz="8000" b="1" dirty="0" smtClean="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0"/>
              </a:spcBef>
              <a:buNone/>
            </a:pPr>
            <a:endParaRPr lang="ro-RO" sz="8000" dirty="0" smtClean="0">
              <a:effectLst/>
              <a:latin typeface="Trebuchet MS" panose="020B060302020202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800"/>
              </a:spcAft>
              <a:buNone/>
            </a:pPr>
            <a:r>
              <a:rPr lang="ro-RO" sz="8000" dirty="0" smtClean="0">
                <a:latin typeface="Trebuchet MS" panose="020B0603020202020204" pitchFamily="34" charset="0"/>
                <a:ea typeface="Calibri" panose="020F0502020204030204" pitchFamily="34" charset="0"/>
                <a:cs typeface="Times New Roman" panose="02020603050405020304" pitchFamily="18" charset="0"/>
              </a:rPr>
              <a:t>		</a:t>
            </a:r>
            <a:r>
              <a:rPr lang="it-IT" sz="8000" dirty="0" smtClean="0">
                <a:latin typeface="Trebuchet MS" panose="020B0603020202020204" pitchFamily="34" charset="0"/>
                <a:ea typeface="Calibri" panose="020F0502020204030204" pitchFamily="34" charset="0"/>
                <a:cs typeface="Times New Roman" panose="02020603050405020304" pitchFamily="18" charset="0"/>
              </a:rPr>
              <a:t>În funcţie de nevoile familiei/persoanei singure, venitul minim de incluziune este însoţit de alte </a:t>
            </a:r>
            <a:r>
              <a:rPr lang="it-IT" sz="8000" dirty="0" smtClean="0">
                <a:solidFill>
                  <a:schemeClr val="accent6"/>
                </a:solidFill>
                <a:latin typeface="Trebuchet MS" panose="020B0603020202020204" pitchFamily="34" charset="0"/>
                <a:ea typeface="Calibri" panose="020F0502020204030204" pitchFamily="34" charset="0"/>
                <a:cs typeface="Times New Roman" panose="02020603050405020304" pitchFamily="18" charset="0"/>
              </a:rPr>
              <a:t>măsuri de asistenţă socială complementare</a:t>
            </a:r>
            <a:r>
              <a:rPr lang="it-IT" sz="8000" dirty="0" smtClean="0">
                <a:latin typeface="Trebuchet MS" panose="020B0603020202020204" pitchFamily="34" charset="0"/>
                <a:ea typeface="Calibri" panose="020F0502020204030204" pitchFamily="34" charset="0"/>
                <a:cs typeface="Times New Roman" panose="02020603050405020304" pitchFamily="18" charset="0"/>
              </a:rPr>
              <a:t>, acordate în bani şi/sau în natură, după cum urmează:</a:t>
            </a:r>
            <a:endParaRPr lang="ro-RO" sz="8000" b="1" dirty="0" smtClean="0">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0"/>
              </a:spcBef>
              <a:buFont typeface="Arial" panose="020B0604020202020204" pitchFamily="34" charset="0"/>
              <a:buChar char="•"/>
            </a:pPr>
            <a:r>
              <a:rPr lang="it-IT" sz="8000" b="1" dirty="0" smtClean="0">
                <a:latin typeface="Trebuchet MS" panose="020B0603020202020204" pitchFamily="34" charset="0"/>
                <a:ea typeface="Calibri" panose="020F0502020204030204" pitchFamily="34" charset="0"/>
                <a:cs typeface="Times New Roman" panose="02020603050405020304" pitchFamily="18" charset="0"/>
              </a:rPr>
              <a:t>stimulente;</a:t>
            </a:r>
            <a:endParaRPr lang="ro-RO" sz="8000" dirty="0" smtClean="0">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0"/>
              </a:spcBef>
              <a:buFont typeface="Arial" panose="020B0604020202020204" pitchFamily="34" charset="0"/>
              <a:buChar char="•"/>
            </a:pPr>
            <a:r>
              <a:rPr lang="it-IT" sz="8000" b="1" dirty="0" smtClean="0">
                <a:latin typeface="Trebuchet MS" panose="020B0603020202020204" pitchFamily="34" charset="0"/>
                <a:ea typeface="Calibri" panose="020F0502020204030204" pitchFamily="34" charset="0"/>
                <a:cs typeface="Times New Roman" panose="02020603050405020304" pitchFamily="18" charset="0"/>
              </a:rPr>
              <a:t>facilităţi contributive;</a:t>
            </a:r>
            <a:endParaRPr lang="ro-RO" sz="8000" dirty="0" smtClean="0">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Bef>
                <a:spcPts val="0"/>
              </a:spcBef>
              <a:buFont typeface="Arial" panose="020B0604020202020204" pitchFamily="34" charset="0"/>
              <a:buChar char="•"/>
            </a:pPr>
            <a:r>
              <a:rPr lang="it-IT" sz="8000" b="1" dirty="0" smtClean="0">
                <a:latin typeface="Trebuchet MS" panose="020B0603020202020204" pitchFamily="34" charset="0"/>
                <a:ea typeface="Calibri" panose="020F0502020204030204" pitchFamily="34" charset="0"/>
                <a:cs typeface="Times New Roman" panose="02020603050405020304" pitchFamily="18" charset="0"/>
              </a:rPr>
              <a:t>alte drepturi complementare.</a:t>
            </a:r>
            <a:endParaRPr lang="ro-RO" sz="8000" dirty="0" smtClean="0">
              <a:latin typeface="Trebuchet MS" panose="020B0603020202020204" pitchFamily="34" charset="0"/>
              <a:ea typeface="Calibri" panose="020F0502020204030204" pitchFamily="34" charset="0"/>
              <a:cs typeface="Times New Roman" panose="02020603050405020304" pitchFamily="18" charset="0"/>
            </a:endParaRPr>
          </a:p>
          <a:p>
            <a:pPr marL="0" indent="0" algn="just">
              <a:lnSpc>
                <a:spcPct val="125000"/>
              </a:lnSpc>
              <a:buNone/>
            </a:pPr>
            <a:endParaRPr lang="ro-RO" sz="8000" dirty="0">
              <a:latin typeface="Trebuchet MS" panose="020B0603020202020204" pitchFamily="34" charset="0"/>
            </a:endParaRPr>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r>
              <a:rPr lang="ro-RO" sz="2000" dirty="0"/>
              <a:t>e va intitula ”Ghidul cuprinzând o colecție de spețe și bune practici privind aplicarea legilor specifice referitoare la toate beneficiile plătite de către ANPIS/Agenții teritoriale”. Acest ghid va fi un instrument  de optimizare a modalităților de aplicare unitară a legislației existente la nivel </a:t>
            </a:r>
            <a:r>
              <a:rPr lang="ro-RO" sz="2000" dirty="0" err="1"/>
              <a:t>naţional</a:t>
            </a:r>
            <a:r>
              <a:rPr lang="ro-RO" sz="2000" dirty="0"/>
              <a:t>, de eficientizare a activității administrației publice, în raport cu cetățenii, A.J.P.I.S.-uri și alte instituții publice.</a:t>
            </a:r>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a:p>
            <a:pPr marL="0" indent="0" algn="just">
              <a:lnSpc>
                <a:spcPct val="125000"/>
              </a:lnSpc>
              <a:buNone/>
            </a:pPr>
            <a:endParaRPr lang="ro-RO" sz="2000" dirty="0"/>
          </a:p>
        </p:txBody>
      </p:sp>
      <p:sp>
        <p:nvSpPr>
          <p:cNvPr id="5" name="Slide Number Placeholder 4"/>
          <p:cNvSpPr>
            <a:spLocks noGrp="1"/>
          </p:cNvSpPr>
          <p:nvPr>
            <p:ph type="sldNum" sz="quarter" idx="12"/>
          </p:nvPr>
        </p:nvSpPr>
        <p:spPr>
          <a:xfrm>
            <a:off x="8638032" y="6319774"/>
            <a:ext cx="2743200" cy="365125"/>
          </a:xfrm>
        </p:spPr>
        <p:txBody>
          <a:bodyPr/>
          <a:lstStyle/>
          <a:p>
            <a:fld id="{82A182CC-FEF9-4656-BFFD-AE8DECF81B8F}" type="slidenum">
              <a:rPr lang="ro-RO" smtClean="0"/>
              <a:t>3</a:t>
            </a:fld>
            <a:endParaRPr lang="ro-RO" dirty="0"/>
          </a:p>
        </p:txBody>
      </p:sp>
      <p:pic>
        <p:nvPicPr>
          <p:cNvPr id="4"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331731" y="6074396"/>
            <a:ext cx="1524000" cy="4095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1" name="Rectangle 4"/>
          <p:cNvSpPr>
            <a:spLocks noChangeArrowheads="1"/>
          </p:cNvSpPr>
          <p:nvPr/>
        </p:nvSpPr>
        <p:spPr bwMode="auto">
          <a:xfrm>
            <a:off x="3931920" y="6037813"/>
            <a:ext cx="7872984"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GB" altLang="en-U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o-RO" altLang="en-US" sz="1100" b="0" i="0" u="none" strike="noStrike" cap="none" normalizeH="0" baseline="0" dirty="0" smtClean="0">
                <a:ln>
                  <a:noFill/>
                </a:ln>
                <a:solidFill>
                  <a:srgbClr val="000000"/>
                </a:solidFill>
                <a:effectLst/>
                <a:latin typeface="Trebuchet MS" panose="020B0603020202020204" pitchFamily="34" charset="0"/>
                <a:ea typeface="Times New Roman" panose="02020603050405020304" pitchFamily="18" charset="0"/>
              </a:rPr>
              <a:t>Agenţia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Naţională pentru Plăţi și Inspecţie Socială</a:t>
            </a:r>
            <a:r>
              <a:rPr kumimoji="0" lang="ro-RO" altLang="en-US" sz="1100" b="0" i="0" u="none" strike="noStrike" cap="none" normalizeH="0" baseline="0" dirty="0">
                <a:ln>
                  <a:noFill/>
                </a:ln>
                <a:solidFill>
                  <a:schemeClr val="tx1"/>
                </a:solidFill>
                <a:effectLst/>
                <a:ea typeface="Times New Roman" panose="02020603050405020304" pitchFamily="18" charset="0"/>
              </a:rPr>
              <a:t>                                                                            </a:t>
            </a: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100" b="0" i="0" u="none" strike="noStrike" cap="none" normalizeH="0" baseline="0" dirty="0">
              <a:ln>
                <a:noFill/>
              </a:ln>
              <a:solidFill>
                <a:schemeClr val="tx1"/>
              </a:solidFill>
              <a:effectLst/>
              <a:latin typeface="Arial" panose="020B0604020202020204" pitchFamily="34" charset="0"/>
            </a:endParaRPr>
          </a:p>
        </p:txBody>
      </p:sp>
      <p:pic>
        <p:nvPicPr>
          <p:cNvPr id="13" name="Picture 1"/>
          <p:cNvPicPr>
            <a:picLocks noChangeAspect="1" noChangeArrowheads="1"/>
          </p:cNvPicPr>
          <p:nvPr/>
        </p:nvPicPr>
        <p:blipFill>
          <a:blip r:embed="rId4" cstate="print"/>
          <a:srcRect/>
          <a:stretch>
            <a:fillRect/>
          </a:stretch>
        </p:blipFill>
        <p:spPr bwMode="auto">
          <a:xfrm>
            <a:off x="1367161" y="126436"/>
            <a:ext cx="10145460" cy="1143666"/>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838200" y="955675"/>
            <a:ext cx="10160358" cy="373063"/>
          </a:xfrm>
        </p:spPr>
        <p:txBody>
          <a:bodyPr>
            <a:normAutofit fontScale="90000"/>
          </a:bodyPr>
          <a:lstStyle/>
          <a:p>
            <a:pPr algn="ctr"/>
            <a:r>
              <a:rPr lang="ro-RO" sz="2800" b="1" dirty="0">
                <a:latin typeface="Trebuchet MS" panose="020B0603020202020204" pitchFamily="34" charset="0"/>
                <a:cs typeface="Arial" panose="020B0604020202020204" pitchFamily="34" charset="0"/>
              </a:rPr>
              <a:t> </a:t>
            </a:r>
          </a:p>
        </p:txBody>
      </p:sp>
      <p:sp>
        <p:nvSpPr>
          <p:cNvPr id="3" name="Substituent conținut 2"/>
          <p:cNvSpPr>
            <a:spLocks noGrp="1"/>
          </p:cNvSpPr>
          <p:nvPr>
            <p:ph idx="1"/>
          </p:nvPr>
        </p:nvSpPr>
        <p:spPr>
          <a:xfrm>
            <a:off x="985420" y="1447060"/>
            <a:ext cx="11017189" cy="4909289"/>
          </a:xfrm>
        </p:spPr>
        <p:txBody>
          <a:bodyPr>
            <a:normAutofit/>
          </a:bodyPr>
          <a:lstStyle/>
          <a:p>
            <a:pPr marL="0" indent="0" algn="just">
              <a:lnSpc>
                <a:spcPct val="115000"/>
              </a:lnSpc>
              <a:buNone/>
            </a:pPr>
            <a:endParaRPr lang="en-GB" sz="400" dirty="0">
              <a:latin typeface="Trebuchet MS" panose="020B0603020202020204" pitchFamily="34" charset="0"/>
              <a:cs typeface="Times New Roman" panose="02020603050405020304" pitchFamily="18" charset="0"/>
            </a:endParaRPr>
          </a:p>
          <a:p>
            <a:pPr marL="342900" indent="-342900" algn="just">
              <a:lnSpc>
                <a:spcPct val="115000"/>
              </a:lnSpc>
              <a:spcAft>
                <a:spcPts val="800"/>
              </a:spcAft>
              <a:buNone/>
            </a:pPr>
            <a:r>
              <a:rPr lang="ro-RO" sz="2200" b="1" dirty="0" smtClean="0">
                <a:latin typeface="Trebuchet MS" panose="020B0603020202020204" pitchFamily="34" charset="0"/>
                <a:ea typeface="Calibri" panose="020F0502020204030204" pitchFamily="34" charset="0"/>
                <a:cs typeface="Times New Roman" panose="02020603050405020304" pitchFamily="18" charset="0"/>
              </a:rPr>
              <a:t>	</a:t>
            </a:r>
            <a:r>
              <a:rPr lang="ro-RO" sz="2400" dirty="0" smtClean="0">
                <a:latin typeface="Trebuchet MS" panose="020B0603020202020204" pitchFamily="34" charset="0"/>
                <a:ea typeface="Calibri" panose="020F0502020204030204" pitchFamily="34" charset="0"/>
                <a:cs typeface="Times New Roman" panose="02020603050405020304" pitchFamily="18" charset="0"/>
              </a:rPr>
              <a:t>	</a:t>
            </a:r>
            <a:r>
              <a:rPr lang="it-IT" sz="2200" dirty="0" smtClean="0">
                <a:effectLst/>
                <a:latin typeface="Trebuchet MS" panose="020B0603020202020204" pitchFamily="34" charset="0"/>
                <a:ea typeface="Calibri" panose="020F0502020204030204" pitchFamily="34" charset="0"/>
                <a:cs typeface="Times New Roman" panose="02020603050405020304" pitchFamily="18" charset="0"/>
              </a:rPr>
              <a:t>Pentru </a:t>
            </a:r>
            <a:r>
              <a:rPr lang="it-IT" sz="2200" dirty="0">
                <a:effectLst/>
                <a:latin typeface="Trebuchet MS" panose="020B0603020202020204" pitchFamily="34" charset="0"/>
                <a:ea typeface="Calibri" panose="020F0502020204030204" pitchFamily="34" charset="0"/>
                <a:cs typeface="Times New Roman" panose="02020603050405020304" pitchFamily="18" charset="0"/>
              </a:rPr>
              <a:t>situaţii de dificultate şi pentru prevenirea sau reducerea riscului de sărăcie şi excluziune socială ale unuia sau mai multor membri din familie a căror nevoie identificată constituie o situaţie particulară şi necesită intervenţie </a:t>
            </a:r>
            <a:r>
              <a:rPr lang="it-IT" sz="2200" dirty="0" smtClean="0">
                <a:effectLst/>
                <a:latin typeface="Trebuchet MS" panose="020B0603020202020204" pitchFamily="34" charset="0"/>
                <a:ea typeface="Calibri" panose="020F0502020204030204" pitchFamily="34" charset="0"/>
                <a:cs typeface="Times New Roman" panose="02020603050405020304" pitchFamily="18" charset="0"/>
              </a:rPr>
              <a:t>individualizată</a:t>
            </a:r>
            <a:r>
              <a:rPr lang="ro-RO" sz="2200" dirty="0" smtClean="0">
                <a:effectLst/>
                <a:latin typeface="Trebuchet MS" panose="020B0603020202020204" pitchFamily="34" charset="0"/>
                <a:ea typeface="Calibri" panose="020F0502020204030204" pitchFamily="34" charset="0"/>
                <a:cs typeface="Times New Roman" panose="02020603050405020304" pitchFamily="18" charset="0"/>
              </a:rPr>
              <a:t>, ajutoarele financiare componente ale venitului minim de incluziune și măsurile de asistență socială complementare, prevăzute la art. 3 se completează cu cele prevăzute de art. 4</a:t>
            </a:r>
            <a:r>
              <a:rPr lang="it-IT" sz="2200" dirty="0" smtClean="0">
                <a:effectLst/>
                <a:latin typeface="Trebuchet MS" panose="020B0603020202020204" pitchFamily="34" charset="0"/>
                <a:ea typeface="Calibri" panose="020F0502020204030204" pitchFamily="34" charset="0"/>
                <a:cs typeface="Times New Roman" panose="02020603050405020304" pitchFamily="18" charset="0"/>
              </a:rPr>
              <a:t>,</a:t>
            </a:r>
            <a:r>
              <a:rPr lang="ro-RO" sz="2200" dirty="0" smtClean="0">
                <a:effectLst/>
                <a:latin typeface="Trebuchet MS" panose="020B0603020202020204" pitchFamily="34" charset="0"/>
                <a:ea typeface="Calibri" panose="020F0502020204030204" pitchFamily="34" charset="0"/>
                <a:cs typeface="Times New Roman" panose="02020603050405020304" pitchFamily="18" charset="0"/>
              </a:rPr>
              <a:t> în sensul că</a:t>
            </a:r>
            <a:r>
              <a:rPr lang="it-IT" sz="22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200" dirty="0">
                <a:effectLst/>
                <a:latin typeface="Trebuchet MS" panose="020B0603020202020204" pitchFamily="34" charset="0"/>
                <a:ea typeface="Calibri" panose="020F0502020204030204" pitchFamily="34" charset="0"/>
                <a:cs typeface="Times New Roman" panose="02020603050405020304" pitchFamily="18" charset="0"/>
              </a:rPr>
              <a:t>se pot acorda </a:t>
            </a:r>
            <a:r>
              <a:rPr lang="it-IT" sz="2200" b="1" dirty="0">
                <a:effectLst/>
                <a:latin typeface="Trebuchet MS" panose="020B0603020202020204" pitchFamily="34" charset="0"/>
                <a:ea typeface="Calibri" panose="020F0502020204030204" pitchFamily="34" charset="0"/>
                <a:cs typeface="Times New Roman" panose="02020603050405020304" pitchFamily="18" charset="0"/>
              </a:rPr>
              <a:t>ajutoare de urgenţă şi/sau ajutoare comunitare, precum şi măsuri de facilitare a accesului pe piaţa muncii, a accesului la servicii de sănătate şi educaţie, la servicii sociale şi locuire</a:t>
            </a:r>
            <a:r>
              <a:rPr lang="it-IT" sz="2200" dirty="0">
                <a:effectLst/>
                <a:latin typeface="Trebuchet MS" panose="020B0603020202020204" pitchFamily="34" charset="0"/>
                <a:ea typeface="Calibri" panose="020F0502020204030204" pitchFamily="34" charset="0"/>
                <a:cs typeface="Times New Roman" panose="02020603050405020304" pitchFamily="18" charset="0"/>
              </a:rPr>
              <a:t>, susţinute din bugetul de stat, din bugetele locale sau fonduri </a:t>
            </a:r>
            <a:r>
              <a:rPr lang="it-IT" sz="2200" dirty="0" smtClean="0">
                <a:effectLst/>
                <a:latin typeface="Trebuchet MS" panose="020B0603020202020204" pitchFamily="34" charset="0"/>
                <a:ea typeface="Calibri" panose="020F0502020204030204" pitchFamily="34" charset="0"/>
                <a:cs typeface="Times New Roman" panose="02020603050405020304" pitchFamily="18" charset="0"/>
              </a:rPr>
              <a:t>externe</a:t>
            </a:r>
            <a:r>
              <a:rPr lang="ro-RO" sz="2200" dirty="0" smtClean="0">
                <a:effectLst/>
                <a:latin typeface="Trebuchet MS" panose="020B0603020202020204" pitchFamily="34" charset="0"/>
                <a:ea typeface="Calibri" panose="020F0502020204030204" pitchFamily="34" charset="0"/>
                <a:cs typeface="Times New Roman" panose="02020603050405020304" pitchFamily="18" charset="0"/>
              </a:rPr>
              <a:t>.</a:t>
            </a:r>
            <a:endParaRPr lang="ro-RO" sz="2200" dirty="0">
              <a:effectLst/>
              <a:latin typeface="Trebuchet MS" panose="020B0603020202020204" pitchFamily="34" charset="0"/>
              <a:ea typeface="Calibri" panose="020F0502020204030204" pitchFamily="34" charset="0"/>
              <a:cs typeface="Times New Roman" panose="02020603050405020304" pitchFamily="18" charset="0"/>
            </a:endParaRPr>
          </a:p>
          <a:p>
            <a:pPr marL="0" indent="0" algn="just">
              <a:lnSpc>
                <a:spcPct val="125000"/>
              </a:lnSpc>
              <a:buNone/>
            </a:pPr>
            <a:endParaRPr lang="ro-RO" sz="2000" dirty="0">
              <a:latin typeface="Trebuchet MS" panose="020B0603020202020204" pitchFamily="34" charset="0"/>
            </a:endParaRPr>
          </a:p>
          <a:p>
            <a:endParaRPr lang="ro-RO" dirty="0"/>
          </a:p>
        </p:txBody>
      </p:sp>
      <p:sp>
        <p:nvSpPr>
          <p:cNvPr id="5" name="Slide Number Placeholder 4"/>
          <p:cNvSpPr>
            <a:spLocks noGrp="1"/>
          </p:cNvSpPr>
          <p:nvPr>
            <p:ph type="sldNum" sz="quarter" idx="12"/>
          </p:nvPr>
        </p:nvSpPr>
        <p:spPr/>
        <p:txBody>
          <a:bodyPr/>
          <a:lstStyle/>
          <a:p>
            <a:fld id="{82A182CC-FEF9-4656-BFFD-AE8DECF81B8F}" type="slidenum">
              <a:rPr lang="ro-RO" smtClean="0"/>
              <a:t>4</a:t>
            </a:fld>
            <a:endParaRPr lang="ro-RO"/>
          </a:p>
        </p:txBody>
      </p:sp>
      <p:pic>
        <p:nvPicPr>
          <p:cNvPr id="4"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574447" y="5990768"/>
            <a:ext cx="1524000" cy="4095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1" name="Rectangle 4"/>
          <p:cNvSpPr>
            <a:spLocks noChangeArrowheads="1"/>
          </p:cNvSpPr>
          <p:nvPr/>
        </p:nvSpPr>
        <p:spPr bwMode="auto">
          <a:xfrm rot="10800000" flipV="1">
            <a:off x="3879542" y="5915241"/>
            <a:ext cx="799878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ro-RO" altLang="en-U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o-RO" altLang="en-US" sz="1100" b="0" i="0" u="none" strike="noStrike" cap="none" normalizeH="0" baseline="0" dirty="0" smtClean="0">
                <a:ln>
                  <a:noFill/>
                </a:ln>
                <a:solidFill>
                  <a:srgbClr val="000000"/>
                </a:solidFill>
                <a:effectLst/>
                <a:latin typeface="Trebuchet MS" panose="020B0603020202020204" pitchFamily="34" charset="0"/>
                <a:ea typeface="Times New Roman" panose="02020603050405020304" pitchFamily="18" charset="0"/>
              </a:rPr>
              <a:t>Agenţia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Naţională pentru Plăţi și Inspecţie Socială</a:t>
            </a:r>
            <a:r>
              <a:rPr kumimoji="0" lang="ro-RO" altLang="en-US" sz="1100" b="0" i="0" u="none" strike="noStrike" cap="none" normalizeH="0" baseline="0" dirty="0">
                <a:ln>
                  <a:noFill/>
                </a:ln>
                <a:solidFill>
                  <a:schemeClr val="tx1"/>
                </a:solidFill>
                <a:effectLst/>
                <a:ea typeface="Times New Roman" panose="02020603050405020304" pitchFamily="18" charset="0"/>
              </a:rPr>
              <a:t>                                                                            </a:t>
            </a: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100" b="0" i="0" u="none" strike="noStrike" cap="none" normalizeH="0" baseline="0" dirty="0">
              <a:ln>
                <a:noFill/>
              </a:ln>
              <a:solidFill>
                <a:schemeClr val="tx1"/>
              </a:solidFill>
              <a:effectLst/>
              <a:latin typeface="Arial" panose="020B0604020202020204" pitchFamily="34" charset="0"/>
            </a:endParaRPr>
          </a:p>
        </p:txBody>
      </p:sp>
      <p:pic>
        <p:nvPicPr>
          <p:cNvPr id="13" name="Picture 1"/>
          <p:cNvPicPr>
            <a:picLocks noChangeAspect="1" noChangeArrowheads="1"/>
          </p:cNvPicPr>
          <p:nvPr/>
        </p:nvPicPr>
        <p:blipFill>
          <a:blip r:embed="rId4" cstate="print"/>
          <a:srcRect/>
          <a:stretch>
            <a:fillRect/>
          </a:stretch>
        </p:blipFill>
        <p:spPr bwMode="auto">
          <a:xfrm>
            <a:off x="1402671" y="250723"/>
            <a:ext cx="10101071" cy="1143666"/>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838200" y="928223"/>
            <a:ext cx="10302025" cy="1016488"/>
          </a:xfrm>
        </p:spPr>
        <p:txBody>
          <a:bodyPr>
            <a:normAutofit/>
          </a:bodyPr>
          <a:lstStyle/>
          <a:p>
            <a:pPr algn="ctr"/>
            <a:r>
              <a:rPr lang="en-GB" sz="2400" b="1" dirty="0" smtClean="0">
                <a:latin typeface="Trebuchet MS" panose="020B0603020202020204" pitchFamily="34" charset="0"/>
                <a:cs typeface="Arial" panose="020B0604020202020204" pitchFamily="34" charset="0"/>
              </a:rPr>
              <a:t/>
            </a:r>
            <a:br>
              <a:rPr lang="en-GB" sz="2400" b="1" dirty="0" smtClean="0">
                <a:latin typeface="Trebuchet MS" panose="020B0603020202020204" pitchFamily="34" charset="0"/>
                <a:cs typeface="Arial" panose="020B0604020202020204" pitchFamily="34" charset="0"/>
              </a:rPr>
            </a:br>
            <a:r>
              <a:rPr lang="ro-RO" sz="2400" b="1" dirty="0" smtClean="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Beneficiarii </a:t>
            </a:r>
            <a:r>
              <a:rPr lang="ro-RO" sz="2400" b="1" dirty="0">
                <a:solidFill>
                  <a:schemeClr val="accent6">
                    <a:lumMod val="75000"/>
                  </a:schemeClr>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VMI</a:t>
            </a:r>
          </a:p>
        </p:txBody>
      </p:sp>
      <p:sp>
        <p:nvSpPr>
          <p:cNvPr id="3" name="Substituent conținut 2"/>
          <p:cNvSpPr>
            <a:spLocks noGrp="1"/>
          </p:cNvSpPr>
          <p:nvPr>
            <p:ph idx="1"/>
          </p:nvPr>
        </p:nvSpPr>
        <p:spPr>
          <a:xfrm>
            <a:off x="1331650" y="2096544"/>
            <a:ext cx="10546672" cy="3744108"/>
          </a:xfrm>
          <a:ln>
            <a:noFill/>
          </a:ln>
        </p:spPr>
        <p:txBody>
          <a:bodyPr>
            <a:normAutofit fontScale="25000" lnSpcReduction="20000"/>
          </a:bodyPr>
          <a:lstStyle/>
          <a:p>
            <a:pPr marL="0" indent="0" algn="just">
              <a:lnSpc>
                <a:spcPct val="115000"/>
              </a:lnSpc>
              <a:spcAft>
                <a:spcPts val="800"/>
              </a:spcAft>
              <a:buNone/>
            </a:pPr>
            <a:r>
              <a:rPr lang="ro-RO" sz="8000" b="1" dirty="0" smtClean="0">
                <a:effectLst/>
                <a:latin typeface="Trebuchet MS" panose="020B0603020202020204" pitchFamily="34" charset="0"/>
                <a:ea typeface="Calibri" panose="020F0502020204030204" pitchFamily="34" charset="0"/>
                <a:cs typeface="Times New Roman" panose="02020603050405020304" pitchFamily="18" charset="0"/>
              </a:rPr>
              <a:t>	Potrivit art. 7, b</a:t>
            </a:r>
            <a:r>
              <a:rPr lang="it-IT" sz="8000" b="1" dirty="0" smtClean="0">
                <a:effectLst/>
                <a:latin typeface="Trebuchet MS" panose="020B0603020202020204" pitchFamily="34" charset="0"/>
                <a:ea typeface="Calibri" panose="020F0502020204030204" pitchFamily="34" charset="0"/>
                <a:cs typeface="Times New Roman" panose="02020603050405020304" pitchFamily="18" charset="0"/>
              </a:rPr>
              <a:t>eneficiari</a:t>
            </a:r>
            <a:r>
              <a:rPr lang="ro-RO" sz="8000" b="1" dirty="0" smtClean="0">
                <a:effectLst/>
                <a:latin typeface="Trebuchet MS" panose="020B0603020202020204" pitchFamily="34" charset="0"/>
                <a:ea typeface="Calibri" panose="020F0502020204030204" pitchFamily="34" charset="0"/>
                <a:cs typeface="Times New Roman" panose="02020603050405020304" pitchFamily="18" charset="0"/>
              </a:rPr>
              <a:t>i</a:t>
            </a:r>
            <a:r>
              <a:rPr lang="it-IT" sz="8000" b="1" dirty="0" smtClean="0">
                <a:effectLst/>
                <a:latin typeface="Trebuchet MS" panose="020B0603020202020204" pitchFamily="34" charset="0"/>
                <a:ea typeface="Calibri" panose="020F0502020204030204" pitchFamily="34" charset="0"/>
                <a:cs typeface="Times New Roman" panose="02020603050405020304" pitchFamily="18" charset="0"/>
              </a:rPr>
              <a:t> venitului </a:t>
            </a:r>
            <a:r>
              <a:rPr lang="it-IT" sz="8000" b="1" dirty="0">
                <a:effectLst/>
                <a:latin typeface="Trebuchet MS" panose="020B0603020202020204" pitchFamily="34" charset="0"/>
                <a:ea typeface="Calibri" panose="020F0502020204030204" pitchFamily="34" charset="0"/>
                <a:cs typeface="Times New Roman" panose="02020603050405020304" pitchFamily="18" charset="0"/>
              </a:rPr>
              <a:t>minim de incluziune sunt:</a:t>
            </a:r>
            <a:endParaRPr lang="ro-RO" sz="8000" dirty="0">
              <a:effectLst/>
              <a:latin typeface="Trebuchet MS" panose="020B0603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ro-RO" sz="8000" dirty="0">
                <a:effectLst/>
                <a:latin typeface="Trebuchet MS" panose="020B0603020202020204" pitchFamily="34" charset="0"/>
                <a:ea typeface="Calibri" panose="020F0502020204030204" pitchFamily="34" charset="0"/>
                <a:cs typeface="Times New Roman" panose="02020603050405020304" pitchFamily="18" charset="0"/>
              </a:rPr>
              <a:t>familiile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şi</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persoanele singure,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cetăţeni</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români, care au domiciliul sau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reşedinţa</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în România.</a:t>
            </a:r>
          </a:p>
          <a:p>
            <a:pPr algn="just">
              <a:lnSpc>
                <a:spcPct val="115000"/>
              </a:lnSpc>
              <a:spcAft>
                <a:spcPts val="800"/>
              </a:spcAft>
            </a:pPr>
            <a:r>
              <a:rPr lang="ro-RO" sz="8000" dirty="0">
                <a:effectLst/>
                <a:latin typeface="Trebuchet MS" panose="020B0603020202020204" pitchFamily="34" charset="0"/>
                <a:ea typeface="Calibri" panose="020F0502020204030204" pitchFamily="34" charset="0"/>
                <a:cs typeface="Times New Roman" panose="02020603050405020304" pitchFamily="18" charset="0"/>
              </a:rPr>
              <a:t>familiile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şi</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persoanele singure,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cetăţeni</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români, fără domiciliu sau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reşedinţă</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şi</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fără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locuinţă</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(persoane fără adăpost) beneficiază de venit minim de incluziune numai pe perioada în care se află în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evidenţa</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serviciilor publice de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asistenţă</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socială de la nivelul </a:t>
            </a:r>
            <a:r>
              <a:rPr lang="ro-RO" sz="8000" dirty="0" err="1">
                <a:effectLst/>
                <a:latin typeface="Trebuchet MS" panose="020B0603020202020204" pitchFamily="34" charset="0"/>
                <a:ea typeface="Calibri" panose="020F0502020204030204" pitchFamily="34" charset="0"/>
                <a:cs typeface="Times New Roman" panose="02020603050405020304" pitchFamily="18" charset="0"/>
              </a:rPr>
              <a:t>unităţilor</a:t>
            </a:r>
            <a:r>
              <a:rPr lang="ro-RO" sz="8000" dirty="0">
                <a:effectLst/>
                <a:latin typeface="Trebuchet MS" panose="020B0603020202020204" pitchFamily="34" charset="0"/>
                <a:ea typeface="Calibri" panose="020F0502020204030204" pitchFamily="34" charset="0"/>
                <a:cs typeface="Times New Roman" panose="02020603050405020304" pitchFamily="18" charset="0"/>
              </a:rPr>
              <a:t> administrativ-teritoriale în care trăiesc.</a:t>
            </a:r>
          </a:p>
          <a:p>
            <a:endParaRPr lang="ro-RO" dirty="0"/>
          </a:p>
        </p:txBody>
      </p:sp>
      <p:sp>
        <p:nvSpPr>
          <p:cNvPr id="5" name="Slide Number Placeholder 4"/>
          <p:cNvSpPr>
            <a:spLocks noGrp="1"/>
          </p:cNvSpPr>
          <p:nvPr>
            <p:ph type="sldNum" sz="quarter" idx="12"/>
          </p:nvPr>
        </p:nvSpPr>
        <p:spPr/>
        <p:txBody>
          <a:bodyPr/>
          <a:lstStyle/>
          <a:p>
            <a:fld id="{82A182CC-FEF9-4656-BFFD-AE8DECF81B8F}" type="slidenum">
              <a:rPr lang="ro-RO" smtClean="0"/>
              <a:t>5</a:t>
            </a:fld>
            <a:endParaRPr lang="ro-RO"/>
          </a:p>
        </p:txBody>
      </p:sp>
      <p:pic>
        <p:nvPicPr>
          <p:cNvPr id="4"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459037" y="5999645"/>
            <a:ext cx="1524000" cy="4095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1" name="Rectangle 4"/>
          <p:cNvSpPr>
            <a:spLocks noChangeArrowheads="1"/>
          </p:cNvSpPr>
          <p:nvPr/>
        </p:nvSpPr>
        <p:spPr bwMode="auto">
          <a:xfrm rot="10800000" flipV="1">
            <a:off x="4731796" y="5918497"/>
            <a:ext cx="7460203"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r>
              <a:rPr kumimoji="0" lang="ro-RO" altLang="en-US" sz="1100" b="0" i="0" u="none" strike="noStrike" cap="none" normalizeH="0" baseline="0" dirty="0" smtClean="0">
                <a:ln>
                  <a:noFill/>
                </a:ln>
                <a:solidFill>
                  <a:srgbClr val="000000"/>
                </a:solidFill>
                <a:effectLst/>
                <a:latin typeface="Trebuchet MS" panose="020B0603020202020204" pitchFamily="34" charset="0"/>
                <a:ea typeface="Times New Roman" panose="02020603050405020304" pitchFamily="18" charset="0"/>
              </a:rPr>
              <a:t>Agenţia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Naţională pentru Plăţi și Inspecţie Socială</a:t>
            </a: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100" b="0" i="0" u="none" strike="noStrike" cap="none" normalizeH="0" baseline="0" dirty="0">
              <a:ln>
                <a:noFill/>
              </a:ln>
              <a:solidFill>
                <a:schemeClr val="tx1"/>
              </a:solidFill>
              <a:effectLst/>
              <a:latin typeface="Trebuchet MS" panose="020B0603020202020204" pitchFamily="34" charset="0"/>
            </a:endParaRPr>
          </a:p>
        </p:txBody>
      </p:sp>
      <p:pic>
        <p:nvPicPr>
          <p:cNvPr id="13" name="Picture 1"/>
          <p:cNvPicPr>
            <a:picLocks noChangeAspect="1" noChangeArrowheads="1"/>
          </p:cNvPicPr>
          <p:nvPr/>
        </p:nvPicPr>
        <p:blipFill>
          <a:blip r:embed="rId4" cstate="print"/>
          <a:srcRect/>
          <a:stretch>
            <a:fillRect/>
          </a:stretch>
        </p:blipFill>
        <p:spPr bwMode="auto">
          <a:xfrm>
            <a:off x="1402671" y="250723"/>
            <a:ext cx="10101071" cy="1143666"/>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2A182CC-FEF9-4656-BFFD-AE8DECF81B8F}" type="slidenum">
              <a:rPr lang="ro-RO" smtClean="0"/>
              <a:t>6</a:t>
            </a:fld>
            <a:endParaRPr lang="ro-RO"/>
          </a:p>
        </p:txBody>
      </p:sp>
      <p:sp>
        <p:nvSpPr>
          <p:cNvPr id="3" name="Substituent conținut 2"/>
          <p:cNvSpPr>
            <a:spLocks noGrp="1"/>
          </p:cNvSpPr>
          <p:nvPr>
            <p:ph idx="4294967295"/>
          </p:nvPr>
        </p:nvSpPr>
        <p:spPr>
          <a:xfrm>
            <a:off x="1358282" y="1825625"/>
            <a:ext cx="10591062" cy="4351338"/>
          </a:xfrm>
          <a:ln>
            <a:noFill/>
          </a:ln>
        </p:spPr>
        <p:txBody>
          <a:bodyPr>
            <a:noAutofit/>
          </a:bodyPr>
          <a:lstStyle/>
          <a:p>
            <a:pPr marL="0" indent="0" algn="just">
              <a:lnSpc>
                <a:spcPct val="115000"/>
              </a:lnSpc>
              <a:spcAft>
                <a:spcPts val="800"/>
              </a:spcAft>
              <a:buNone/>
            </a:pPr>
            <a:r>
              <a:rPr lang="ro-RO" sz="2000" dirty="0" smtClean="0">
                <a:latin typeface="Trebuchet MS" panose="020B0603020202020204" pitchFamily="34" charset="0"/>
                <a:ea typeface="Calibri" panose="020F0502020204030204" pitchFamily="34" charset="0"/>
                <a:cs typeface="Times New Roman" panose="02020603050405020304" pitchFamily="18" charset="0"/>
              </a:rPr>
              <a:t>	F</a:t>
            </a:r>
            <a:r>
              <a:rPr lang="it-IT" sz="2000" dirty="0" smtClean="0">
                <a:latin typeface="Trebuchet MS" panose="020B0603020202020204" pitchFamily="34" charset="0"/>
                <a:ea typeface="Calibri" panose="020F0502020204030204" pitchFamily="34" charset="0"/>
                <a:cs typeface="Times New Roman" panose="02020603050405020304" pitchFamily="18" charset="0"/>
              </a:rPr>
              <a:t>amiliile şi persoanele singure care </a:t>
            </a:r>
            <a:r>
              <a:rPr lang="it-IT" sz="2000" dirty="0" smtClean="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nu au cetăţenie română</a:t>
            </a:r>
            <a:r>
              <a:rPr lang="it-IT" sz="2000" dirty="0" smtClean="0">
                <a:latin typeface="Trebuchet MS" panose="020B0603020202020204" pitchFamily="34" charset="0"/>
                <a:ea typeface="Calibri" panose="020F0502020204030204" pitchFamily="34" charset="0"/>
                <a:cs typeface="Times New Roman" panose="02020603050405020304" pitchFamily="18" charset="0"/>
              </a:rPr>
              <a:t>, dacă se află în una dintre următoarele situaţii:</a:t>
            </a:r>
            <a:endParaRPr lang="ro-RO" sz="2000" dirty="0" smtClean="0">
              <a:latin typeface="Trebuchet MS" panose="020B060302020202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pPr>
            <a:r>
              <a:rPr lang="it-IT" sz="20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sunt cetăţeni ai unui stat membru al Uniunii Europene, ai Spaţiului Economic European, ai Confederaţiei Elveţiene sau străini, denumiţi în continuare cetăţeni străini, pe perioada în care au domiciliul ori, după caz, reşedinţa în România, în condiţiile legislaţiei române;</a:t>
            </a:r>
            <a:endParaRPr lang="ro-RO" sz="2000" dirty="0">
              <a:latin typeface="Trebuchet MS" panose="020B060302020202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pPr>
            <a:r>
              <a:rPr lang="ro-RO" sz="2000"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000" dirty="0" smtClean="0">
                <a:effectLst/>
                <a:latin typeface="Trebuchet MS" panose="020B0603020202020204" pitchFamily="34" charset="0"/>
                <a:ea typeface="Calibri" panose="020F0502020204030204" pitchFamily="34" charset="0"/>
                <a:cs typeface="Times New Roman" panose="02020603050405020304" pitchFamily="18" charset="0"/>
              </a:rPr>
              <a:t>sunt </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cetăţeni străini sau apatrizi cărora li s-a acordat o formă de protecţie în condiţiile legii;</a:t>
            </a:r>
            <a:endParaRPr lang="ro-RO" sz="2000" dirty="0">
              <a:latin typeface="Trebuchet MS" panose="020B060302020202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pPr>
            <a:r>
              <a:rPr lang="ro-RO" sz="2000" dirty="0" smtClean="0">
                <a:latin typeface="Trebuchet MS" panose="020B0603020202020204" pitchFamily="34" charset="0"/>
                <a:ea typeface="Calibri" panose="020F0502020204030204" pitchFamily="34" charset="0"/>
                <a:cs typeface="Times New Roman" panose="02020603050405020304" pitchFamily="18" charset="0"/>
              </a:rPr>
              <a:t> </a:t>
            </a:r>
            <a:r>
              <a:rPr lang="it-IT" sz="2000" dirty="0" smtClean="0">
                <a:effectLst/>
                <a:latin typeface="Trebuchet MS" panose="020B0603020202020204" pitchFamily="34" charset="0"/>
                <a:ea typeface="Calibri" panose="020F0502020204030204" pitchFamily="34" charset="0"/>
                <a:cs typeface="Times New Roman" panose="02020603050405020304" pitchFamily="18" charset="0"/>
              </a:rPr>
              <a:t>sunt </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apatrizi care au domiciliul sau, după caz, reşedinţa în România, în condiţiile legii. </a:t>
            </a: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marL="0" indent="0" algn="just">
              <a:lnSpc>
                <a:spcPct val="115000"/>
              </a:lnSpc>
              <a:spcAft>
                <a:spcPts val="800"/>
              </a:spcAft>
              <a:buNone/>
            </a:pP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a:lnSpc>
                <a:spcPct val="115000"/>
              </a:lnSpc>
              <a:spcBef>
                <a:spcPts val="0"/>
              </a:spcBef>
              <a:spcAft>
                <a:spcPts val="1000"/>
              </a:spcAft>
            </a:pPr>
            <a:endParaRPr lang="ro-RO" sz="900" dirty="0">
              <a:latin typeface="Trebuchet MS" panose="020B0603020202020204" pitchFamily="34" charset="0"/>
            </a:endParaRPr>
          </a:p>
        </p:txBody>
      </p:sp>
      <p:sp>
        <p:nvSpPr>
          <p:cNvPr id="7" name="Titlu 1"/>
          <p:cNvSpPr txBox="1"/>
          <p:nvPr/>
        </p:nvSpPr>
        <p:spPr>
          <a:xfrm>
            <a:off x="838199" y="296934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o-RO" sz="2000" b="1"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503426" y="5999646"/>
            <a:ext cx="1524000" cy="4095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a:spLocks noChangeArrowheads="1"/>
          </p:cNvSpPr>
          <p:nvPr/>
        </p:nvSpPr>
        <p:spPr bwMode="auto">
          <a:xfrm>
            <a:off x="1237095" y="558683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2" name="Rectangle 4"/>
          <p:cNvSpPr>
            <a:spLocks noChangeArrowheads="1"/>
          </p:cNvSpPr>
          <p:nvPr/>
        </p:nvSpPr>
        <p:spPr bwMode="auto">
          <a:xfrm rot="10800000" flipV="1">
            <a:off x="4847208" y="5940692"/>
            <a:ext cx="7102136"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r>
              <a:rPr kumimoji="0" lang="ro-RO" altLang="en-US" sz="1100" b="0" i="0" u="none" strike="noStrike" cap="none" normalizeH="0" baseline="0" dirty="0" smtClean="0">
                <a:ln>
                  <a:noFill/>
                </a:ln>
                <a:solidFill>
                  <a:schemeClr val="tx1"/>
                </a:solidFill>
                <a:effectLst/>
                <a:latin typeface="Trebuchet MS" panose="020B0603020202020204" pitchFamily="34" charset="0"/>
                <a:ea typeface="Times New Roman" panose="02020603050405020304" pitchFamily="18" charset="0"/>
              </a:rPr>
              <a:t>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Agenţia Naţională pentru Plăţi și Inspecţie Socială</a:t>
            </a: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100" b="0" i="0" u="none" strike="noStrike" cap="none" normalizeH="0" baseline="0" dirty="0">
              <a:ln>
                <a:noFill/>
              </a:ln>
              <a:solidFill>
                <a:schemeClr val="tx1"/>
              </a:solidFill>
              <a:effectLst/>
              <a:latin typeface="Trebuchet MS" panose="020B0603020202020204" pitchFamily="34" charset="0"/>
            </a:endParaRPr>
          </a:p>
        </p:txBody>
      </p:sp>
      <p:pic>
        <p:nvPicPr>
          <p:cNvPr id="14" name="Picture 1"/>
          <p:cNvPicPr>
            <a:picLocks noChangeAspect="1" noChangeArrowheads="1"/>
          </p:cNvPicPr>
          <p:nvPr/>
        </p:nvPicPr>
        <p:blipFill>
          <a:blip r:embed="rId4" cstate="print"/>
          <a:srcRect/>
          <a:stretch>
            <a:fillRect/>
          </a:stretch>
        </p:blipFill>
        <p:spPr bwMode="auto">
          <a:xfrm>
            <a:off x="1384917" y="250722"/>
            <a:ext cx="10118826" cy="1294613"/>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838199" y="928223"/>
            <a:ext cx="10515600" cy="1106640"/>
          </a:xfrm>
        </p:spPr>
        <p:txBody>
          <a:bodyPr>
            <a:normAutofit/>
          </a:bodyPr>
          <a:lstStyle/>
          <a:p>
            <a:pPr algn="ctr"/>
            <a:r>
              <a:rPr lang="ro-RO" sz="2800" b="1" dirty="0">
                <a:solidFill>
                  <a:schemeClr val="accent6"/>
                </a:solidFill>
                <a:latin typeface="Trebuchet MS" panose="020B0603020202020204" pitchFamily="34" charset="0"/>
                <a:cs typeface="Arial" panose="020B0604020202020204" pitchFamily="34" charset="0"/>
              </a:rPr>
              <a:t>Ce venituri nu se iau in calcul </a:t>
            </a:r>
          </a:p>
        </p:txBody>
      </p:sp>
      <p:sp>
        <p:nvSpPr>
          <p:cNvPr id="3" name="Substituent conținut 2"/>
          <p:cNvSpPr>
            <a:spLocks noGrp="1"/>
          </p:cNvSpPr>
          <p:nvPr>
            <p:ph idx="1"/>
          </p:nvPr>
        </p:nvSpPr>
        <p:spPr>
          <a:xfrm>
            <a:off x="1296139" y="1760074"/>
            <a:ext cx="10715347" cy="4442288"/>
          </a:xfrm>
          <a:ln>
            <a:noFill/>
          </a:ln>
        </p:spPr>
        <p:txBody>
          <a:bodyPr>
            <a:noAutofit/>
          </a:bodyPr>
          <a:lstStyle/>
          <a:p>
            <a:pPr algn="just">
              <a:lnSpc>
                <a:spcPct val="107000"/>
              </a:lnSpc>
              <a:spcAft>
                <a:spcPts val="800"/>
              </a:spcAft>
              <a:buNone/>
            </a:pPr>
            <a:r>
              <a:rPr lang="ro-RO" sz="2000" b="1"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000" b="1" dirty="0" smtClean="0">
                <a:effectLst/>
                <a:latin typeface="Trebuchet MS" panose="020B0603020202020204" pitchFamily="34" charset="0"/>
                <a:ea typeface="Calibri" panose="020F0502020204030204" pitchFamily="34" charset="0"/>
                <a:cs typeface="Times New Roman" panose="02020603050405020304" pitchFamily="18" charset="0"/>
              </a:rPr>
              <a:t>Nu </a:t>
            </a:r>
            <a:r>
              <a:rPr lang="it-IT" sz="2000" b="1" dirty="0">
                <a:effectLst/>
                <a:latin typeface="Trebuchet MS" panose="020B0603020202020204" pitchFamily="34" charset="0"/>
                <a:ea typeface="Calibri" panose="020F0502020204030204" pitchFamily="34" charset="0"/>
                <a:cs typeface="Times New Roman" panose="02020603050405020304" pitchFamily="18" charset="0"/>
              </a:rPr>
              <a:t>se iau în calcul la stabilirea veniturilor nete lunare ale familiei </a:t>
            </a:r>
            <a:r>
              <a:rPr lang="it-IT" sz="2000" b="1" dirty="0" smtClean="0">
                <a:effectLst/>
                <a:latin typeface="Trebuchet MS" panose="020B0603020202020204" pitchFamily="34" charset="0"/>
                <a:ea typeface="Calibri" panose="020F0502020204030204" pitchFamily="34" charset="0"/>
                <a:cs typeface="Times New Roman" panose="02020603050405020304" pitchFamily="18" charset="0"/>
              </a:rPr>
              <a:t>următoarele</a:t>
            </a:r>
            <a:r>
              <a:rPr lang="ro-RO" sz="2000" b="1" dirty="0" smtClean="0">
                <a:effectLst/>
                <a:latin typeface="Trebuchet MS" panose="020B0603020202020204" pitchFamily="34" charset="0"/>
                <a:ea typeface="Calibri" panose="020F0502020204030204" pitchFamily="34" charset="0"/>
                <a:cs typeface="Times New Roman" panose="02020603050405020304" pitchFamily="18" charset="0"/>
              </a:rPr>
              <a:t> </a:t>
            </a:r>
            <a:r>
              <a:rPr lang="it-IT" sz="2000" b="1" dirty="0" smtClean="0">
                <a:effectLst/>
                <a:latin typeface="Trebuchet MS" panose="020B0603020202020204" pitchFamily="34" charset="0"/>
                <a:ea typeface="Calibri" panose="020F0502020204030204" pitchFamily="34" charset="0"/>
                <a:cs typeface="Times New Roman" panose="02020603050405020304" pitchFamily="18" charset="0"/>
              </a:rPr>
              <a:t>venituri</a:t>
            </a:r>
            <a:r>
              <a:rPr lang="it-IT" sz="2000" b="1"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it-IT" sz="2000" dirty="0">
                <a:solidFill>
                  <a:schemeClr val="accent6">
                    <a:lumMod val="75000"/>
                  </a:schemeClr>
                </a:solidFill>
                <a:effectLst/>
                <a:latin typeface="Trebuchet MS" panose="020B0603020202020204" pitchFamily="34" charset="0"/>
                <a:ea typeface="Calibri" panose="020F0502020204030204" pitchFamily="34" charset="0"/>
                <a:cs typeface="Times New Roman" panose="02020603050405020304" pitchFamily="18" charset="0"/>
              </a:rPr>
              <a:t>sumele primite cu titlu de prestaţii sociale în baza Legii nr. 448/2006 </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privind protecţia şi promovarea drepturilor persoanelor cu handicap, republicată, cu modificările şi completările ulterioare;</a:t>
            </a: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it-IT" sz="2000" dirty="0">
                <a:solidFill>
                  <a:schemeClr val="accent6">
                    <a:lumMod val="75000"/>
                  </a:schemeClr>
                </a:solidFill>
                <a:effectLst/>
                <a:latin typeface="Trebuchet MS" panose="020B0603020202020204" pitchFamily="34" charset="0"/>
                <a:ea typeface="Calibri" panose="020F0502020204030204" pitchFamily="34" charset="0"/>
                <a:cs typeface="Times New Roman" panose="02020603050405020304" pitchFamily="18" charset="0"/>
              </a:rPr>
              <a:t>alocaţia de stat pentru copii acordată în baza Legii nr. 61/1993 </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privind alocaţia de stat pentru copii, republicată, cu modificările ulterioare;</a:t>
            </a: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it-IT" sz="2000" dirty="0">
                <a:solidFill>
                  <a:schemeClr val="accent6">
                    <a:lumMod val="75000"/>
                  </a:schemeClr>
                </a:solidFill>
                <a:effectLst/>
                <a:latin typeface="Trebuchet MS" panose="020B0603020202020204" pitchFamily="34" charset="0"/>
                <a:ea typeface="Calibri" panose="020F0502020204030204" pitchFamily="34" charset="0"/>
                <a:cs typeface="Times New Roman" panose="02020603050405020304" pitchFamily="18" charset="0"/>
              </a:rPr>
              <a:t>sumele acordate ca burse sau alte forme de sprijin financiar destinate exclusiv pentru susţinerea educaţiei preşcolarilor, elevilor şi studenţilor, </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prin programe ale Ministerului Educaţiei Naţionale şi Cercetării Ştiinţifice, altor instituţii publice şi private, inclusiv organizaţii neguvernamentale;</a:t>
            </a: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3891A7"/>
              </a:buClr>
              <a:buFont typeface="Symbol" panose="05050102010706020507" pitchFamily="18" charset="2"/>
              <a:buChar char=""/>
            </a:pPr>
            <a:r>
              <a:rPr lang="it-IT" sz="2000" dirty="0" smtClean="0">
                <a:solidFill>
                  <a:srgbClr val="475A8D">
                    <a:lumMod val="75000"/>
                  </a:srgbClr>
                </a:solidFill>
                <a:latin typeface="Trebuchet MS" panose="020B0603020202020204" pitchFamily="34" charset="0"/>
                <a:ea typeface="Calibri" panose="020F0502020204030204" pitchFamily="34" charset="0"/>
                <a:cs typeface="Times New Roman" panose="02020603050405020304" pitchFamily="18" charset="0"/>
              </a:rPr>
              <a:t>sumele primite ocazional din partea unor persoane fizice ori juridice</a:t>
            </a:r>
            <a:r>
              <a:rPr lang="it-IT" sz="2000" dirty="0" smtClean="0">
                <a:solidFill>
                  <a:prstClr val="black"/>
                </a:solidFill>
                <a:latin typeface="Trebuchet MS" panose="020B0603020202020204" pitchFamily="34" charset="0"/>
                <a:ea typeface="Calibri" panose="020F0502020204030204" pitchFamily="34" charset="0"/>
                <a:cs typeface="Times New Roman" panose="02020603050405020304" pitchFamily="18" charset="0"/>
              </a:rPr>
              <a:t>, precum şi </a:t>
            </a:r>
            <a:r>
              <a:rPr lang="it-IT" sz="2000" dirty="0" smtClean="0">
                <a:solidFill>
                  <a:srgbClr val="475A8D">
                    <a:lumMod val="75000"/>
                  </a:srgbClr>
                </a:solidFill>
                <a:latin typeface="Trebuchet MS" panose="020B0603020202020204" pitchFamily="34" charset="0"/>
                <a:ea typeface="Calibri" panose="020F0502020204030204" pitchFamily="34" charset="0"/>
                <a:cs typeface="Times New Roman" panose="02020603050405020304" pitchFamily="18" charset="0"/>
              </a:rPr>
              <a:t>sumele cu titlu de ajutor de urgenţă </a:t>
            </a:r>
            <a:r>
              <a:rPr lang="it-IT" sz="2000" dirty="0" smtClean="0">
                <a:solidFill>
                  <a:prstClr val="black"/>
                </a:solidFill>
                <a:latin typeface="Trebuchet MS" panose="020B0603020202020204" pitchFamily="34" charset="0"/>
                <a:ea typeface="Calibri" panose="020F0502020204030204" pitchFamily="34" charset="0"/>
                <a:cs typeface="Times New Roman" panose="02020603050405020304" pitchFamily="18" charset="0"/>
              </a:rPr>
              <a:t>primite de la bugetul de stat sau local;</a:t>
            </a:r>
            <a:endParaRPr lang="ro-RO" sz="2000" dirty="0" smtClean="0">
              <a:solidFill>
                <a:prstClr val="black"/>
              </a:solidFill>
              <a:latin typeface="Trebuchet MS" panose="020B0603020202020204" pitchFamily="34" charset="0"/>
              <a:ea typeface="Calibri" panose="020F0502020204030204" pitchFamily="34" charset="0"/>
              <a:cs typeface="Times New Roman" panose="02020603050405020304" pitchFamily="18" charset="0"/>
            </a:endParaRPr>
          </a:p>
          <a:p>
            <a:pPr marR="21590" indent="5715">
              <a:lnSpc>
                <a:spcPct val="115000"/>
              </a:lnSpc>
              <a:spcBef>
                <a:spcPts val="0"/>
              </a:spcBef>
              <a:spcAft>
                <a:spcPts val="1000"/>
              </a:spcAft>
            </a:pPr>
            <a:endParaRPr lang="ro-RO" sz="900" dirty="0">
              <a:latin typeface="Trebuchet MS" panose="020B0603020202020204" pitchFamily="34" charset="0"/>
            </a:endParaRPr>
          </a:p>
        </p:txBody>
      </p:sp>
      <p:sp>
        <p:nvSpPr>
          <p:cNvPr id="5" name="Slide Number Placeholder 4"/>
          <p:cNvSpPr>
            <a:spLocks noGrp="1"/>
          </p:cNvSpPr>
          <p:nvPr>
            <p:ph type="sldNum" sz="quarter" idx="12"/>
          </p:nvPr>
        </p:nvSpPr>
        <p:spPr/>
        <p:txBody>
          <a:bodyPr/>
          <a:lstStyle/>
          <a:p>
            <a:fld id="{82A182CC-FEF9-4656-BFFD-AE8DECF81B8F}" type="slidenum">
              <a:rPr lang="ro-RO" smtClean="0"/>
              <a:t>7</a:t>
            </a:fld>
            <a:endParaRPr lang="ro-RO"/>
          </a:p>
        </p:txBody>
      </p:sp>
      <p:sp>
        <p:nvSpPr>
          <p:cNvPr id="7" name="Titlu 1"/>
          <p:cNvSpPr txBox="1"/>
          <p:nvPr/>
        </p:nvSpPr>
        <p:spPr>
          <a:xfrm>
            <a:off x="838199" y="296934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o-RO" sz="2000" b="1"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385619" y="6209691"/>
            <a:ext cx="1524000" cy="4095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1" name="Rectangle 4"/>
          <p:cNvSpPr>
            <a:spLocks noChangeArrowheads="1"/>
          </p:cNvSpPr>
          <p:nvPr/>
        </p:nvSpPr>
        <p:spPr bwMode="auto">
          <a:xfrm>
            <a:off x="4802819" y="6056688"/>
            <a:ext cx="7190914"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r>
              <a:rPr kumimoji="0" lang="ro-RO" altLang="en-US" sz="1100" b="0" i="0" u="none" strike="noStrike" cap="none" normalizeH="0" baseline="0" dirty="0" smtClean="0">
                <a:ln>
                  <a:noFill/>
                </a:ln>
                <a:solidFill>
                  <a:schemeClr val="tx1"/>
                </a:solidFill>
                <a:effectLst/>
                <a:latin typeface="Trebuchet MS" panose="020B0603020202020204" pitchFamily="34" charset="0"/>
                <a:ea typeface="Times New Roman" panose="02020603050405020304" pitchFamily="18" charset="0"/>
              </a:rPr>
              <a:t>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Agenţia Naţională pentru Plăţi și Inspecţie Socială</a:t>
            </a:r>
            <a:r>
              <a:rPr kumimoji="0" lang="ro-RO" altLang="en-US" sz="1100" b="0" i="0" u="none" strike="noStrike" cap="none" normalizeH="0" baseline="0" dirty="0">
                <a:ln>
                  <a:noFill/>
                </a:ln>
                <a:solidFill>
                  <a:schemeClr val="tx1"/>
                </a:solidFill>
                <a:effectLst/>
                <a:latin typeface="Trebuchet MS" panose="020B0603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13" name="Picture 1"/>
          <p:cNvPicPr>
            <a:picLocks noChangeAspect="1" noChangeArrowheads="1"/>
          </p:cNvPicPr>
          <p:nvPr/>
        </p:nvPicPr>
        <p:blipFill>
          <a:blip r:embed="rId4" cstate="print"/>
          <a:srcRect/>
          <a:stretch>
            <a:fillRect/>
          </a:stretch>
        </p:blipFill>
        <p:spPr bwMode="auto">
          <a:xfrm>
            <a:off x="1420427" y="250723"/>
            <a:ext cx="10083316" cy="883133"/>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838199" y="1056443"/>
            <a:ext cx="10515600" cy="923278"/>
          </a:xfrm>
        </p:spPr>
        <p:txBody>
          <a:bodyPr>
            <a:normAutofit/>
          </a:bodyPr>
          <a:lstStyle/>
          <a:p>
            <a:pPr algn="ctr"/>
            <a:r>
              <a:rPr lang="ro-RO" sz="2800" b="1" dirty="0">
                <a:solidFill>
                  <a:schemeClr val="accent6">
                    <a:lumMod val="75000"/>
                  </a:schemeClr>
                </a:solidFill>
                <a:latin typeface="Trebuchet MS" panose="020B0603020202020204" pitchFamily="34" charset="0"/>
                <a:cs typeface="Arial" panose="020B0604020202020204" pitchFamily="34" charset="0"/>
              </a:rPr>
              <a:t>Veniturile care nu se iau in calcul</a:t>
            </a:r>
          </a:p>
        </p:txBody>
      </p:sp>
      <p:sp>
        <p:nvSpPr>
          <p:cNvPr id="3" name="Substituent conținut 2"/>
          <p:cNvSpPr>
            <a:spLocks noGrp="1"/>
          </p:cNvSpPr>
          <p:nvPr>
            <p:ph idx="1"/>
          </p:nvPr>
        </p:nvSpPr>
        <p:spPr>
          <a:xfrm>
            <a:off x="1358283" y="2096543"/>
            <a:ext cx="10591060" cy="4259803"/>
          </a:xfrm>
          <a:ln>
            <a:noFill/>
          </a:ln>
        </p:spPr>
        <p:txBody>
          <a:bodyPr>
            <a:noAutofit/>
          </a:bodyPr>
          <a:lstStyle/>
          <a:p>
            <a:pPr marL="342900" lvl="0" indent="-342900" algn="just">
              <a:lnSpc>
                <a:spcPct val="107000"/>
              </a:lnSpc>
              <a:spcBef>
                <a:spcPts val="0"/>
              </a:spcBef>
              <a:buFont typeface="Symbol" panose="05050102010706020507" pitchFamily="18" charset="2"/>
              <a:buChar char=""/>
            </a:pPr>
            <a:r>
              <a:rPr lang="ro-RO" sz="2000" b="1" dirty="0">
                <a:effectLst/>
                <a:latin typeface="Trebuchet MS" panose="020B0603020202020204" pitchFamily="34" charset="0"/>
                <a:ea typeface="Times New Roman" panose="02020603050405020304" pitchFamily="18" charset="0"/>
                <a:cs typeface="Calibri" panose="020F0502020204030204" pitchFamily="34" charset="0"/>
              </a:rPr>
              <a:t> </a:t>
            </a:r>
            <a:r>
              <a:rPr lang="it-IT" sz="2000" dirty="0">
                <a:solidFill>
                  <a:schemeClr val="accent6">
                    <a:lumMod val="75000"/>
                  </a:schemeClr>
                </a:solidFill>
                <a:effectLst/>
                <a:latin typeface="Trebuchet MS" panose="020B0603020202020204" pitchFamily="34" charset="0"/>
                <a:ea typeface="Calibri" panose="020F0502020204030204" pitchFamily="34" charset="0"/>
                <a:cs typeface="Times New Roman" panose="02020603050405020304" pitchFamily="18" charset="0"/>
              </a:rPr>
              <a:t>sumele primite din activitatea desfăşurată ca zilier</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 în condiţiile Legii nr. 52/2011 privind exercitarea unor activităţi cu caracter ocazional desfăşurate de zilieri, republicată, cu modificările şi completările ulterioare, precum şi cele </a:t>
            </a:r>
            <a:r>
              <a:rPr lang="it-IT" sz="2000" dirty="0">
                <a:solidFill>
                  <a:schemeClr val="accent6">
                    <a:lumMod val="75000"/>
                  </a:schemeClr>
                </a:solidFill>
                <a:effectLst/>
                <a:latin typeface="Trebuchet MS" panose="020B0603020202020204" pitchFamily="34" charset="0"/>
                <a:ea typeface="Calibri" panose="020F0502020204030204" pitchFamily="34" charset="0"/>
                <a:cs typeface="Times New Roman" panose="02020603050405020304" pitchFamily="18" charset="0"/>
              </a:rPr>
              <a:t>obţinute în calitate de prestator casnic</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 în baza Legii nr. 111/2022 privind reglementarea activităţii prestatorului casnic;</a:t>
            </a: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it-IT" sz="2000" dirty="0">
                <a:solidFill>
                  <a:schemeClr val="accent6">
                    <a:lumMod val="75000"/>
                  </a:schemeClr>
                </a:solidFill>
                <a:effectLst/>
                <a:latin typeface="Trebuchet MS" panose="020B0603020202020204" pitchFamily="34" charset="0"/>
                <a:ea typeface="Calibri" panose="020F0502020204030204" pitchFamily="34" charset="0"/>
                <a:cs typeface="Times New Roman" panose="02020603050405020304" pitchFamily="18" charset="0"/>
              </a:rPr>
              <a:t>sumele primite de persoanele apte de muncă din familie ca urmare a participării la programe de formare profesională organizate în condiţiile legii</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 dacă acestea nu au titlu de venituri </a:t>
            </a:r>
            <a:r>
              <a:rPr lang="it-IT" sz="2000" dirty="0" smtClean="0">
                <a:effectLst/>
                <a:latin typeface="Trebuchet MS" panose="020B0603020202020204" pitchFamily="34" charset="0"/>
                <a:ea typeface="Calibri" panose="020F0502020204030204" pitchFamily="34" charset="0"/>
                <a:cs typeface="Times New Roman" panose="02020603050405020304" pitchFamily="18" charset="0"/>
              </a:rPr>
              <a:t>salariale;</a:t>
            </a:r>
            <a:endParaRPr lang="ro-RO" sz="2000" dirty="0" smtClean="0">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0"/>
              </a:spcBef>
              <a:buFont typeface="Symbol" panose="05050102010706020507" pitchFamily="18" charset="2"/>
              <a:buChar char=""/>
            </a:pPr>
            <a:r>
              <a:rPr lang="it-IT" sz="2000" dirty="0" smtClean="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stimulentul educaţional</a:t>
            </a:r>
            <a:r>
              <a:rPr lang="it-IT" sz="2000" dirty="0" smtClean="0">
                <a:latin typeface="Trebuchet MS" panose="020B0603020202020204" pitchFamily="34" charset="0"/>
                <a:ea typeface="Calibri" panose="020F0502020204030204" pitchFamily="34" charset="0"/>
                <a:cs typeface="Times New Roman" panose="02020603050405020304" pitchFamily="18" charset="0"/>
              </a:rPr>
              <a:t> acordat potrivit prevederilor Legii nr. 248/2015 privind stimularea participării în învăţământul preşcolar a copiilor provenind din familii defavorizate, republicată, sub formă de tichet social pentru stimularea participării în învăţământul preşcolar a copiilor proveniţi din familii defavorizate;</a:t>
            </a:r>
            <a:endParaRPr lang="ro-RO" sz="2000" dirty="0" smtClean="0">
              <a:latin typeface="Trebuchet MS" panose="020B0603020202020204" pitchFamily="34" charset="0"/>
              <a:ea typeface="Calibri" panose="020F0502020204030204" pitchFamily="34" charset="0"/>
              <a:cs typeface="Times New Roman" panose="02020603050405020304" pitchFamily="18" charset="0"/>
            </a:endParaRPr>
          </a:p>
          <a:p>
            <a:pPr marR="21590" indent="5715">
              <a:lnSpc>
                <a:spcPct val="115000"/>
              </a:lnSpc>
              <a:spcBef>
                <a:spcPts val="0"/>
              </a:spcBef>
              <a:spcAft>
                <a:spcPts val="1000"/>
              </a:spcAft>
            </a:pPr>
            <a:endParaRPr lang="ro-RO"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82A182CC-FEF9-4656-BFFD-AE8DECF81B8F}" type="slidenum">
              <a:rPr lang="ro-RO" smtClean="0"/>
              <a:t>8</a:t>
            </a:fld>
            <a:endParaRPr lang="ro-RO" dirty="0"/>
          </a:p>
        </p:txBody>
      </p:sp>
      <p:pic>
        <p:nvPicPr>
          <p:cNvPr id="4"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418377" y="6190604"/>
            <a:ext cx="1524000" cy="4095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2" name="Rectangle 4"/>
          <p:cNvSpPr>
            <a:spLocks noChangeArrowheads="1"/>
          </p:cNvSpPr>
          <p:nvPr/>
        </p:nvSpPr>
        <p:spPr bwMode="auto">
          <a:xfrm>
            <a:off x="5184648" y="5872551"/>
            <a:ext cx="627278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ro-RO"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Agenţia Naţională pentru Plăţi și Inspecţie Socială</a:t>
            </a:r>
            <a:r>
              <a:rPr kumimoji="0" lang="ro-RO" altLang="en-US" sz="1100" b="0" i="0" u="none" strike="noStrike" cap="none" normalizeH="0" baseline="0" dirty="0">
                <a:ln>
                  <a:noFill/>
                </a:ln>
                <a:solidFill>
                  <a:schemeClr val="tx1"/>
                </a:solidFill>
                <a:effectLst/>
                <a:ea typeface="Times New Roman" panose="02020603050405020304" pitchFamily="18" charset="0"/>
              </a:rPr>
              <a:t>                                                                            </a:t>
            </a: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14" name="Picture 1"/>
          <p:cNvPicPr>
            <a:picLocks noChangeAspect="1" noChangeArrowheads="1"/>
          </p:cNvPicPr>
          <p:nvPr/>
        </p:nvPicPr>
        <p:blipFill>
          <a:blip r:embed="rId4" cstate="print"/>
          <a:srcRect/>
          <a:stretch>
            <a:fillRect/>
          </a:stretch>
        </p:blipFill>
        <p:spPr bwMode="auto">
          <a:xfrm>
            <a:off x="1553592" y="177553"/>
            <a:ext cx="9886675" cy="1020293"/>
          </a:xfrm>
          <a:prstGeom prst="rect">
            <a:avLst/>
          </a:prstGeom>
          <a:solidFill>
            <a:schemeClr val="tx2">
              <a:lumMod val="60000"/>
              <a:lumOff val="40000"/>
            </a:schemeClr>
          </a:solid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1249251" y="914399"/>
            <a:ext cx="10104548" cy="683581"/>
          </a:xfrm>
        </p:spPr>
        <p:txBody>
          <a:bodyPr>
            <a:normAutofit/>
          </a:bodyPr>
          <a:lstStyle/>
          <a:p>
            <a:pPr algn="ctr"/>
            <a:r>
              <a:rPr lang="ro-RO" sz="2000" b="1" dirty="0" smtClean="0">
                <a:solidFill>
                  <a:schemeClr val="accent6">
                    <a:lumMod val="75000"/>
                  </a:schemeClr>
                </a:solidFill>
                <a:latin typeface="Trebuchet MS" panose="020B0603020202020204" pitchFamily="34" charset="0"/>
                <a:cs typeface="Arial" panose="020B0604020202020204" pitchFamily="34" charset="0"/>
              </a:rPr>
              <a:t>Veniturile care nu se iau in calcul</a:t>
            </a:r>
            <a:endParaRPr lang="ro-RO" sz="2000" b="1" dirty="0">
              <a:latin typeface="Arial" panose="020B0604020202020204" pitchFamily="34" charset="0"/>
              <a:cs typeface="Arial" panose="020B0604020202020204" pitchFamily="34" charset="0"/>
            </a:endParaRPr>
          </a:p>
        </p:txBody>
      </p:sp>
      <p:sp>
        <p:nvSpPr>
          <p:cNvPr id="3" name="Substituent conținut 2"/>
          <p:cNvSpPr>
            <a:spLocks noGrp="1"/>
          </p:cNvSpPr>
          <p:nvPr>
            <p:ph idx="1"/>
          </p:nvPr>
        </p:nvSpPr>
        <p:spPr>
          <a:xfrm>
            <a:off x="1349405" y="1686757"/>
            <a:ext cx="10670959" cy="4435967"/>
          </a:xfrm>
          <a:ln>
            <a:noFill/>
          </a:ln>
        </p:spPr>
        <p:txBody>
          <a:bodyPr>
            <a:normAutofit fontScale="25000" lnSpcReduction="20000"/>
          </a:bodyPr>
          <a:lstStyle/>
          <a:p>
            <a:pPr marL="342900" lvl="0" indent="-342900" algn="just">
              <a:lnSpc>
                <a:spcPct val="107000"/>
              </a:lnSpc>
              <a:spcAft>
                <a:spcPts val="800"/>
              </a:spcAft>
              <a:buNone/>
            </a:pPr>
            <a:endParaRPr lang="ro-RO" sz="8000" i="1" dirty="0" smtClean="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it-IT" sz="8000" dirty="0" smtClean="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sumele </a:t>
            </a:r>
            <a:r>
              <a:rPr lang="it-IT" sz="8000" dirty="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ocazionale acordate </a:t>
            </a:r>
            <a:r>
              <a:rPr lang="it-IT" sz="8000" dirty="0">
                <a:effectLst/>
                <a:latin typeface="Trebuchet MS" panose="020B0603020202020204" pitchFamily="34" charset="0"/>
                <a:ea typeface="Calibri" panose="020F0502020204030204" pitchFamily="34" charset="0"/>
                <a:cs typeface="Times New Roman" panose="02020603050405020304" pitchFamily="18" charset="0"/>
              </a:rPr>
              <a:t>de la bugetul de stat sau bugetele locale cu caracter de </a:t>
            </a:r>
            <a:r>
              <a:rPr lang="it-IT" sz="8000" dirty="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despăgubiri ori sprijin financiar pentru situaţii excepţionale</a:t>
            </a:r>
            <a:r>
              <a:rPr lang="it-IT" sz="80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8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it-IT" sz="8000" dirty="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ajutorul pentru încălzirea locuinţei şi suplimentul pentru energie </a:t>
            </a:r>
            <a:r>
              <a:rPr lang="it-IT" sz="8000" dirty="0">
                <a:effectLst/>
                <a:latin typeface="Trebuchet MS" panose="020B0603020202020204" pitchFamily="34" charset="0"/>
                <a:ea typeface="Calibri" panose="020F0502020204030204" pitchFamily="34" charset="0"/>
                <a:cs typeface="Times New Roman" panose="02020603050405020304" pitchFamily="18" charset="0"/>
              </a:rPr>
              <a:t>acordate în baza Legii nr. 226/2021, cu modificările ulterioare;</a:t>
            </a:r>
            <a:endParaRPr lang="ro-RO" sz="8000" dirty="0">
              <a:effectLst/>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it-IT" sz="8000" dirty="0">
                <a:solidFill>
                  <a:schemeClr val="accent6"/>
                </a:solidFill>
                <a:effectLst/>
                <a:latin typeface="Trebuchet MS" panose="020B0603020202020204" pitchFamily="34" charset="0"/>
                <a:ea typeface="Calibri" panose="020F0502020204030204" pitchFamily="34" charset="0"/>
                <a:cs typeface="Times New Roman" panose="02020603050405020304" pitchFamily="18" charset="0"/>
              </a:rPr>
              <a:t>indemnizaţia lunară de hrană acordată în baza Legii nr. 584/2002 </a:t>
            </a:r>
            <a:r>
              <a:rPr lang="it-IT" sz="8000" dirty="0">
                <a:effectLst/>
                <a:latin typeface="Trebuchet MS" panose="020B0603020202020204" pitchFamily="34" charset="0"/>
                <a:ea typeface="Calibri" panose="020F0502020204030204" pitchFamily="34" charset="0"/>
                <a:cs typeface="Times New Roman" panose="02020603050405020304" pitchFamily="18" charset="0"/>
              </a:rPr>
              <a:t>privind măsurile de prevenire a răspândirii maladiei SIDA în România şi de protecţie a persoanelor infectate cu HIV sau bolnave de SIDA, cu modificările şi completările ulterioare, şi indemnizaţia lunară de hrană prevăzută de Legea nr. 302/2018 privind măsurile de control al tuberculozei</a:t>
            </a:r>
            <a:r>
              <a:rPr lang="it-IT" sz="8000" dirty="0" smtClean="0">
                <a:effectLst/>
                <a:latin typeface="Trebuchet MS" panose="020B0603020202020204" pitchFamily="34" charset="0"/>
                <a:ea typeface="Calibri" panose="020F0502020204030204" pitchFamily="34" charset="0"/>
                <a:cs typeface="Times New Roman" panose="02020603050405020304" pitchFamily="18" charset="0"/>
              </a:rPr>
              <a:t>;</a:t>
            </a:r>
            <a:endParaRPr lang="ro-RO" sz="1800" dirty="0">
              <a:effectLst/>
              <a:latin typeface="Trebuchet MS" panose="020B0603020202020204" pitchFamily="34" charset="0"/>
              <a:ea typeface="MS Mincho" panose="02020609040205080304" pitchFamily="49" charset="-128"/>
              <a:cs typeface="Times New Roman" panose="02020603050405020304" pitchFamily="18" charset="0"/>
            </a:endParaRPr>
          </a:p>
          <a:p>
            <a:pPr marL="342900" lvl="0" indent="-342900" algn="just">
              <a:lnSpc>
                <a:spcPct val="107000"/>
              </a:lnSpc>
              <a:spcAft>
                <a:spcPts val="800"/>
              </a:spcAft>
              <a:buClr>
                <a:srgbClr val="3891A7"/>
              </a:buClr>
              <a:buFont typeface="Symbol" panose="05050102010706020507" pitchFamily="18" charset="2"/>
              <a:buChar char=""/>
            </a:pPr>
            <a:r>
              <a:rPr lang="it-IT" sz="8000" dirty="0" smtClean="0">
                <a:solidFill>
                  <a:schemeClr val="accent6"/>
                </a:solidFill>
                <a:latin typeface="Trebuchet MS" panose="020B0603020202020204" pitchFamily="34" charset="0"/>
                <a:ea typeface="Calibri" panose="020F0502020204030204" pitchFamily="34" charset="0"/>
                <a:cs typeface="Times New Roman" panose="02020603050405020304" pitchFamily="18" charset="0"/>
              </a:rPr>
              <a:t>sumele primite cu titlu de sprijin</a:t>
            </a:r>
            <a:r>
              <a:rPr lang="it-IT" sz="8000" dirty="0" smtClean="0">
                <a:solidFill>
                  <a:prstClr val="black"/>
                </a:solidFill>
                <a:latin typeface="Trebuchet MS" panose="020B0603020202020204" pitchFamily="34" charset="0"/>
                <a:ea typeface="Calibri" panose="020F0502020204030204" pitchFamily="34" charset="0"/>
                <a:cs typeface="Times New Roman" panose="02020603050405020304" pitchFamily="18" charset="0"/>
              </a:rPr>
              <a:t>, asigurate din bugetul de stat sau fonduri nerambursabile, acordate în baza legii sau în baza programelor operaţionale aprobate.</a:t>
            </a:r>
            <a:endParaRPr lang="ro-RO" sz="8000" dirty="0" smtClean="0">
              <a:solidFill>
                <a:prstClr val="black"/>
              </a:solidFill>
              <a:latin typeface="Trebuchet MS" panose="020B0603020202020204" pitchFamily="34" charset="0"/>
              <a:ea typeface="Calibri" panose="020F0502020204030204" pitchFamily="34" charset="0"/>
              <a:cs typeface="Times New Roman" panose="02020603050405020304" pitchFamily="18" charset="0"/>
            </a:endParaRPr>
          </a:p>
          <a:p>
            <a:pPr marR="21590" indent="5715">
              <a:lnSpc>
                <a:spcPct val="115000"/>
              </a:lnSpc>
              <a:spcBef>
                <a:spcPts val="0"/>
              </a:spcBef>
              <a:spcAft>
                <a:spcPts val="1000"/>
              </a:spcAft>
            </a:pPr>
            <a:endParaRPr lang="ro-RO"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a:xfrm>
            <a:off x="8007096" y="6146038"/>
            <a:ext cx="2743200" cy="365125"/>
          </a:xfrm>
        </p:spPr>
        <p:txBody>
          <a:bodyPr/>
          <a:lstStyle/>
          <a:p>
            <a:fld id="{82A182CC-FEF9-4656-BFFD-AE8DECF81B8F}" type="slidenum">
              <a:rPr lang="ro-RO" smtClean="0"/>
              <a:t>9</a:t>
            </a:fld>
            <a:endParaRPr lang="ro-RO" dirty="0"/>
          </a:p>
        </p:txBody>
      </p:sp>
      <p:pic>
        <p:nvPicPr>
          <p:cNvPr id="4" name="Picture 2"/>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448739" y="6202678"/>
            <a:ext cx="1524000" cy="4095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a:spLocks noChangeArrowheads="1"/>
          </p:cNvSpPr>
          <p:nvPr/>
        </p:nvSpPr>
        <p:spPr bwMode="auto">
          <a:xfrm>
            <a:off x="2941608" y="54447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GB"/>
          </a:p>
        </p:txBody>
      </p:sp>
      <p:sp>
        <p:nvSpPr>
          <p:cNvPr id="12" name="Rectangle 4"/>
          <p:cNvSpPr>
            <a:spLocks noChangeArrowheads="1"/>
          </p:cNvSpPr>
          <p:nvPr/>
        </p:nvSpPr>
        <p:spPr bwMode="auto">
          <a:xfrm>
            <a:off x="4535424" y="6040265"/>
            <a:ext cx="6848856"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ro-RO" altLang="en-US"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o-RO" altLang="en-US" sz="1100" b="0" i="0" u="none" strike="noStrike" cap="none" normalizeH="0" baseline="0" dirty="0">
                <a:ln>
                  <a:noFill/>
                </a:ln>
                <a:solidFill>
                  <a:srgbClr val="000000"/>
                </a:solidFill>
                <a:effectLst/>
                <a:latin typeface="Trebuchet MS" panose="020B0603020202020204" pitchFamily="34" charset="0"/>
                <a:ea typeface="Times New Roman" panose="02020603050405020304" pitchFamily="18" charset="0"/>
              </a:rPr>
              <a:t>Agenţia Naţională pentru Plăţi și Inspecţie Socială</a:t>
            </a:r>
            <a:r>
              <a:rPr kumimoji="0" lang="ro-RO" altLang="en-US" sz="1100" b="0" i="0" u="none" strike="noStrike" cap="none" normalizeH="0" baseline="0" dirty="0">
                <a:ln>
                  <a:noFill/>
                </a:ln>
                <a:solidFill>
                  <a:schemeClr val="tx1"/>
                </a:solidFill>
                <a:effectLst/>
                <a:ea typeface="Times New Roman" panose="02020603050405020304" pitchFamily="18" charset="0"/>
              </a:rPr>
              <a:t>                                                                            </a:t>
            </a:r>
            <a:r>
              <a:rPr kumimoji="0" lang="ro-RO"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GB"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14" name="Picture 1"/>
          <p:cNvPicPr>
            <a:picLocks noChangeAspect="1" noChangeArrowheads="1"/>
          </p:cNvPicPr>
          <p:nvPr/>
        </p:nvPicPr>
        <p:blipFill>
          <a:blip r:embed="rId4" cstate="print"/>
          <a:srcRect/>
          <a:stretch>
            <a:fillRect/>
          </a:stretch>
        </p:blipFill>
        <p:spPr bwMode="auto">
          <a:xfrm>
            <a:off x="1384917" y="0"/>
            <a:ext cx="10237432" cy="1143666"/>
          </a:xfrm>
          <a:prstGeom prst="rect">
            <a:avLst/>
          </a:prstGeom>
          <a:solidFill>
            <a:schemeClr val="tx2">
              <a:lumMod val="60000"/>
              <a:lumOff val="40000"/>
            </a:schemeClr>
          </a:solid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0</TotalTime>
  <Words>392</Words>
  <Application>Microsoft Office PowerPoint</Application>
  <PresentationFormat>Custom</PresentationFormat>
  <Paragraphs>116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Solstice</vt:lpstr>
      <vt:lpstr>PowerPoint Presentation</vt:lpstr>
      <vt:lpstr>     </vt:lpstr>
      <vt:lpstr>Componentele VMI</vt:lpstr>
      <vt:lpstr> </vt:lpstr>
      <vt:lpstr> Beneficiarii VMI</vt:lpstr>
      <vt:lpstr>PowerPoint Presentation</vt:lpstr>
      <vt:lpstr>Ce venituri nu se iau in calcul </vt:lpstr>
      <vt:lpstr>Veniturile care nu se iau in calcul</vt:lpstr>
      <vt:lpstr>Veniturile care nu se iau in calcul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IMPORTANȚA INTERPRETĂRII CORECTE A CADRULUI LEGISLATIV ÎN SPRIJINUL ACCESULUI LA PROTECȚIE SOCIALĂ</dc:title>
  <dc:creator>Florin David</dc:creator>
  <cp:lastModifiedBy>Adrian Rus</cp:lastModifiedBy>
  <cp:revision>18</cp:revision>
  <cp:lastPrinted>2023-05-15T08:11:00Z</cp:lastPrinted>
  <dcterms:created xsi:type="dcterms:W3CDTF">2023-05-03T05:46:00Z</dcterms:created>
  <dcterms:modified xsi:type="dcterms:W3CDTF">2026-02-25T12:10:25Z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51A60DB54FD44ABF9EAEABDCD73B7144_13</vt:lpwstr>
  </property>
  <property fmtid="{D5CDD505-2E9C-101B-9397-08002B2CF9AE}" pid="3" name="KSOProductBuildVer">
    <vt:lpwstr>2057-12.2.0.13266</vt:lpwstr>
  </property>
</Properties>
</file>